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7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7" roundtripDataSignature="AMtx7mhV1ZcO89Mk5p//zaBYCc3fzR1s2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1256D2F-42F5-4529-9EC1-34A0D190A2C0}">
  <a:tblStyle styleId="{E1256D2F-42F5-4529-9EC1-34A0D190A2C0}"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1824" y="11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customschemas.google.com/relationships/presentationmetadata" Target="meta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ko-KR"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 name="Google Shape;9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86185d9392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 name="Google Shape;153;g386185d9392_0_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4" name="Google Shape;154;g386185d9392_0_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86185d9392_0_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Google Shape;161;g386185d9392_0_9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2" name="Google Shape;162;g386185d9392_0_9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86185d9392_0_2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 name="Google Shape;167;g386185d9392_0_2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8" name="Google Shape;168;g386185d9392_0_26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ko-KR"/>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86185d9392_0_2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g386185d9392_0_2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4" name="Google Shape;174;g386185d9392_0_26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3a1bb414221_0_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a1bb414221_0_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3a1bb414221_0_2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ltLang="ko-KR"/>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86185d9392_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 name="Google Shape;186;g386185d9392_0_1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86185d9392_0_1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3" name="Google Shape;193;g386185d9392_0_1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86185d9392_0_1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g386185d9392_0_1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386185d9392_0_1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6" name="Google Shape;206;g386185d9392_0_1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86185d9392_0_1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2" name="Google Shape;212;g386185d9392_0_1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9826d95a6e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g39826d95a6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 name="Google Shape;97;g39826d95a6e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386185d9392_0_1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1" name="Google Shape;221;g386185d9392_0_1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386185d9392_0_1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9" name="Google Shape;229;g386185d9392_0_1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86185d9392_0_1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5" name="Google Shape;235;g386185d9392_0_1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86185d9392_0_15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1" name="Google Shape;241;g386185d9392_0_1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86185d9392_0_16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6" name="Google Shape;246;g386185d9392_0_1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8ca421eb27_0_3: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 name="Google Shape;254;g38ca421eb27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38ca421eb27_0_7: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9" name="Google Shape;259;g38ca421eb27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38ca421eb27_0_11: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g38ca421eb27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8ca421eb27_0_15: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 name="Google Shape;269;g38ca421eb27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8ca421eb27_0_20: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g38ca421eb27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9826d95a6e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g39826d95a6e_0_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 name="Google Shape;105;g39826d95a6e_0_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8ca421eb27_0_25: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1" name="Google Shape;281;g38ca421eb27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38ca421eb27_0_30: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7" name="Google Shape;287;g38ca421eb27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38ca421eb27_0_34: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2" name="Google Shape;292;g38ca421eb27_0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38ca421eb27_0_38: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7" name="Google Shape;297;g38ca421eb27_0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38ca421eb27_0_144: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Google Shape;302;g38ca421eb27_0_1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38ca421eb27_0_148: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7" name="Google Shape;307;g38ca421eb27_0_1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38ca421eb27_0_91: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2" name="Google Shape;312;g38ca421eb27_0_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38ca421eb27_0_95: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7" name="Google Shape;317;g38ca421eb27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386185d9392_0_17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2" name="Google Shape;322;g386185d9392_0_1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9d5cf30e0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9" name="Google Shape;329;g39d5cf30e01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9826d95a6e_0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g39826d95a6e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 name="Google Shape;113;g39826d95a6e_0_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39d5cf30e01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g39d5cf30e01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39d5cf30e01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5" name="Google Shape;345;g39d5cf30e01_0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39d5cf30e01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3" name="Google Shape;353;g39d5cf30e01_0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39d5cf30e01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2" name="Google Shape;362;g39d5cf30e01_0_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39d5cf30e01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0" name="Google Shape;370;g39d5cf30e01_0_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39d5cf30e01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8" name="Google Shape;378;g39d5cf30e01_0_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39d5cf30e01_0_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6" name="Google Shape;386;g39d5cf30e01_0_4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39d5cf30e01_0_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4" name="Google Shape;394;g39d5cf30e01_0_4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386185d9392_0_17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2" name="Google Shape;402;g386185d9392_0_1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386185d9392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1" name="Google Shape;411;g386185d9392_0_2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9826d95a6e_0_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g39826d95a6e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 name="Google Shape;121;g39826d95a6e_0_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386185d9392_0_28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7" name="Google Shape;417;g386185d9392_0_2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38ca421eb27_2_10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3" name="Google Shape;423;g38ca421eb27_2_1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38ca421eb27_2_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9" name="Google Shape;429;g38ca421eb27_2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38ca421eb27_2_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7" name="Google Shape;437;g38ca421eb27_2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8ca421eb27_2_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8" name="Google Shape;448;g38ca421eb27_2_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38ca421eb27_1_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7" name="Google Shape;457;g38ca421eb27_1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38ca421eb27_1_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6" name="Google Shape;466;g38ca421eb27_1_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38ca421eb27_1_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2" name="Google Shape;472;g38ca421eb27_1_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38ca421eb27_1_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8" name="Google Shape;478;g38ca421eb27_1_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386185d9392_0_3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4" name="Google Shape;484;g386185d9392_0_3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86185d9392_0_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8" name="Google Shape;128;g386185d9392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386185d9392_0_3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0" name="Google Shape;490;g386185d9392_0_3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38ca421eb27_2_18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7" name="Google Shape;497;g38ca421eb27_2_1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38ca421eb27_2_1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5" name="Google Shape;505;g38ca421eb27_2_1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38ca421eb27_2_27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1" name="Google Shape;511;g38ca421eb27_2_2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38ca421eb27_2_3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8" name="Google Shape;518;g38ca421eb27_2_3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38ca421eb27_2_3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5" name="Google Shape;525;g38ca421eb27_2_3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6" name="Google Shape;526;g38ca421eb27_2_3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ko-KR"/>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38ca421eb27_2_4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2" name="Google Shape;532;g38ca421eb27_2_40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3" name="Google Shape;533;g38ca421eb27_2_40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ko-KR"/>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38ca421eb27_2_28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9" name="Google Shape;539;g38ca421eb27_2_2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38ca421eb27_2_2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7" name="Google Shape;547;g38ca421eb27_2_2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8" name="Google Shape;548;g38ca421eb27_2_29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8ca421eb27_2_2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3" name="Google Shape;553;g38ca421eb27_2_29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4" name="Google Shape;554;g38ca421eb27_2_29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ko-KR"/>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86185d9392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g386185d9392_0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39d5cf30e01_0_1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9" name="Google Shape;559;g39d5cf30e01_0_1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0" name="Google Shape;560;g39d5cf30e01_0_14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70</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8ca421eb27_0_1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g38ca421eb27_0_19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2" name="Google Shape;142;g38ca421eb27_0_19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a1bb414221_0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a1bb414221_0_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3a1bb414221_0_1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ltLang="ko-KR"/>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15"/>
        <p:cNvGrpSpPr/>
        <p:nvPr/>
      </p:nvGrpSpPr>
      <p:grpSpPr>
        <a:xfrm>
          <a:off x="0" y="0"/>
          <a:ext cx="0" cy="0"/>
          <a:chOff x="0" y="0"/>
          <a:chExt cx="0" cy="0"/>
        </a:xfrm>
      </p:grpSpPr>
      <p:sp>
        <p:nvSpPr>
          <p:cNvPr id="16" name="Google Shape;16;p67"/>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67"/>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8" name="Google Shape;18;p6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6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6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69"/>
        <p:cNvGrpSpPr/>
        <p:nvPr/>
      </p:nvGrpSpPr>
      <p:grpSpPr>
        <a:xfrm>
          <a:off x="0" y="0"/>
          <a:ext cx="0" cy="0"/>
          <a:chOff x="0" y="0"/>
          <a:chExt cx="0" cy="0"/>
        </a:xfrm>
      </p:grpSpPr>
      <p:sp>
        <p:nvSpPr>
          <p:cNvPr id="70" name="Google Shape;70;p75"/>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Malgun Gothic"/>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75"/>
          <p:cNvSpPr>
            <a:spLocks noGrp="1"/>
          </p:cNvSpPr>
          <p:nvPr>
            <p:ph type="pic" idx="2"/>
          </p:nvPr>
        </p:nvSpPr>
        <p:spPr>
          <a:xfrm>
            <a:off x="1792288" y="612775"/>
            <a:ext cx="5486400" cy="4114800"/>
          </a:xfrm>
          <a:prstGeom prst="rect">
            <a:avLst/>
          </a:prstGeom>
          <a:noFill/>
          <a:ln>
            <a:noFill/>
          </a:ln>
        </p:spPr>
      </p:sp>
      <p:sp>
        <p:nvSpPr>
          <p:cNvPr id="72" name="Google Shape;72;p75"/>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3" name="Google Shape;73;p7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7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7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76"/>
        <p:cNvGrpSpPr/>
        <p:nvPr/>
      </p:nvGrpSpPr>
      <p:grpSpPr>
        <a:xfrm>
          <a:off x="0" y="0"/>
          <a:ext cx="0" cy="0"/>
          <a:chOff x="0" y="0"/>
          <a:chExt cx="0" cy="0"/>
        </a:xfrm>
      </p:grpSpPr>
      <p:sp>
        <p:nvSpPr>
          <p:cNvPr id="77" name="Google Shape;77;p7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76"/>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9" name="Google Shape;79;p7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7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7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82"/>
        <p:cNvGrpSpPr/>
        <p:nvPr/>
      </p:nvGrpSpPr>
      <p:grpSpPr>
        <a:xfrm>
          <a:off x="0" y="0"/>
          <a:ext cx="0" cy="0"/>
          <a:chOff x="0" y="0"/>
          <a:chExt cx="0" cy="0"/>
        </a:xfrm>
      </p:grpSpPr>
      <p:sp>
        <p:nvSpPr>
          <p:cNvPr id="83" name="Google Shape;83;p77"/>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77"/>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5" name="Google Shape;85;p7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7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7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21"/>
        <p:cNvGrpSpPr/>
        <p:nvPr/>
      </p:nvGrpSpPr>
      <p:grpSpPr>
        <a:xfrm>
          <a:off x="0" y="0"/>
          <a:ext cx="0" cy="0"/>
          <a:chOff x="0" y="0"/>
          <a:chExt cx="0" cy="0"/>
        </a:xfrm>
      </p:grpSpPr>
      <p:sp>
        <p:nvSpPr>
          <p:cNvPr id="22" name="Google Shape;22;p6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6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 name="Google Shape;24;p6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6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6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g38ca421eb27_0_87"/>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9" name="Google Shape;29;g38ca421eb27_0_87"/>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30" name="Google Shape;30;g38ca421eb27_0_87"/>
          <p:cNvSpPr txBox="1">
            <a:spLocks noGrp="1"/>
          </p:cNvSpPr>
          <p:nvPr>
            <p:ph type="sldNum" idx="12"/>
          </p:nvPr>
        </p:nvSpPr>
        <p:spPr>
          <a:xfrm>
            <a:off x="8472458" y="6217623"/>
            <a:ext cx="548700" cy="524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31"/>
        <p:cNvGrpSpPr/>
        <p:nvPr/>
      </p:nvGrpSpPr>
      <p:grpSpPr>
        <a:xfrm>
          <a:off x="0" y="0"/>
          <a:ext cx="0" cy="0"/>
          <a:chOff x="0" y="0"/>
          <a:chExt cx="0" cy="0"/>
        </a:xfrm>
      </p:grpSpPr>
      <p:sp>
        <p:nvSpPr>
          <p:cNvPr id="32" name="Google Shape;32;p69"/>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Malgun Gothic"/>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69"/>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4" name="Google Shape;34;p6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6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6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37"/>
        <p:cNvGrpSpPr/>
        <p:nvPr/>
      </p:nvGrpSpPr>
      <p:grpSpPr>
        <a:xfrm>
          <a:off x="0" y="0"/>
          <a:ext cx="0" cy="0"/>
          <a:chOff x="0" y="0"/>
          <a:chExt cx="0" cy="0"/>
        </a:xfrm>
      </p:grpSpPr>
      <p:sp>
        <p:nvSpPr>
          <p:cNvPr id="38" name="Google Shape;38;p7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70"/>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0" name="Google Shape;40;p70"/>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1" name="Google Shape;41;p7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7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7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44"/>
        <p:cNvGrpSpPr/>
        <p:nvPr/>
      </p:nvGrpSpPr>
      <p:grpSpPr>
        <a:xfrm>
          <a:off x="0" y="0"/>
          <a:ext cx="0" cy="0"/>
          <a:chOff x="0" y="0"/>
          <a:chExt cx="0" cy="0"/>
        </a:xfrm>
      </p:grpSpPr>
      <p:sp>
        <p:nvSpPr>
          <p:cNvPr id="45" name="Google Shape;45;p7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Malgu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71"/>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7" name="Google Shape;47;p71"/>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8" name="Google Shape;48;p71"/>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9" name="Google Shape;49;p71"/>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0" name="Google Shape;50;p7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7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7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53"/>
        <p:cNvGrpSpPr/>
        <p:nvPr/>
      </p:nvGrpSpPr>
      <p:grpSpPr>
        <a:xfrm>
          <a:off x="0" y="0"/>
          <a:ext cx="0" cy="0"/>
          <a:chOff x="0" y="0"/>
          <a:chExt cx="0" cy="0"/>
        </a:xfrm>
      </p:grpSpPr>
      <p:sp>
        <p:nvSpPr>
          <p:cNvPr id="54" name="Google Shape;54;p7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7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7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7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58"/>
        <p:cNvGrpSpPr/>
        <p:nvPr/>
      </p:nvGrpSpPr>
      <p:grpSpPr>
        <a:xfrm>
          <a:off x="0" y="0"/>
          <a:ext cx="0" cy="0"/>
          <a:chOff x="0" y="0"/>
          <a:chExt cx="0" cy="0"/>
        </a:xfrm>
      </p:grpSpPr>
      <p:sp>
        <p:nvSpPr>
          <p:cNvPr id="59" name="Google Shape;59;p7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7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7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62"/>
        <p:cNvGrpSpPr/>
        <p:nvPr/>
      </p:nvGrpSpPr>
      <p:grpSpPr>
        <a:xfrm>
          <a:off x="0" y="0"/>
          <a:ext cx="0" cy="0"/>
          <a:chOff x="0" y="0"/>
          <a:chExt cx="0" cy="0"/>
        </a:xfrm>
      </p:grpSpPr>
      <p:sp>
        <p:nvSpPr>
          <p:cNvPr id="63" name="Google Shape;63;p74"/>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Malgun Gothic"/>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74"/>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5" name="Google Shape;65;p74"/>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6" name="Google Shape;66;p7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7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7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Malgun Gothic"/>
              <a:buNone/>
              <a:defRPr sz="44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Malgun Gothic"/>
                <a:ea typeface="Malgun Gothic"/>
                <a:cs typeface="Malgun Gothic"/>
                <a:sym typeface="Malgun Gothic"/>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Malgun Gothic"/>
                <a:ea typeface="Malgun Gothic"/>
                <a:cs typeface="Malgun Gothic"/>
                <a:sym typeface="Malgun Gothic"/>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Malgun Gothic"/>
                <a:ea typeface="Malgun Gothic"/>
                <a:cs typeface="Malgun Gothic"/>
                <a:sym typeface="Malgun Gothic"/>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9pPr>
          </a:lstStyle>
          <a:p>
            <a:endParaRPr/>
          </a:p>
        </p:txBody>
      </p:sp>
      <p:sp>
        <p:nvSpPr>
          <p:cNvPr id="12" name="Google Shape;12;p6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13" name="Google Shape;13;p6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14" name="Google Shape;14;p6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51.jpg"/><Relationship Id="rId4" Type="http://schemas.openxmlformats.org/officeDocument/2006/relationships/image" Target="../media/image50.jpg"/></Relationships>
</file>

<file path=ppt/slides/_rels/slide5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54.jpg"/><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60.jpg"/><Relationship Id="rId5" Type="http://schemas.openxmlformats.org/officeDocument/2006/relationships/image" Target="../media/image59.jpg"/><Relationship Id="rId4" Type="http://schemas.openxmlformats.org/officeDocument/2006/relationships/image" Target="../media/image58.jpg"/></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
          <p:cNvSpPr txBox="1"/>
          <p:nvPr/>
        </p:nvSpPr>
        <p:spPr>
          <a:xfrm>
            <a:off x="142844" y="1071546"/>
            <a:ext cx="8787000" cy="1954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ko-KR" sz="1500" b="1" i="0" u="sng" strike="noStrike" cap="none">
                <a:solidFill>
                  <a:schemeClr val="dk1"/>
                </a:solidFill>
                <a:latin typeface="Arial"/>
                <a:ea typeface="Arial"/>
                <a:cs typeface="Arial"/>
                <a:sym typeface="Arial"/>
              </a:rPr>
              <a:t>K-DIGITAL TRAINING</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sng" strike="noStrike" cap="none">
              <a:solidFill>
                <a:schemeClr val="dk1"/>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4000"/>
              <a:buFont typeface="Arial"/>
              <a:buNone/>
            </a:pPr>
            <a:r>
              <a:rPr lang="ko-KR" sz="4000" b="0" i="0" u="none" strike="noStrike" cap="none">
                <a:solidFill>
                  <a:schemeClr val="dk1"/>
                </a:solidFill>
                <a:latin typeface="Arial"/>
                <a:ea typeface="Arial"/>
                <a:cs typeface="Arial"/>
                <a:sym typeface="Arial"/>
              </a:rPr>
              <a:t>AI+X 융복합 인재양성</a:t>
            </a:r>
            <a:endParaRPr sz="4000" b="0" i="0" u="none" strike="noStrike" cap="none">
              <a:solidFill>
                <a:schemeClr val="dk1"/>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3200"/>
              <a:buFont typeface="Arial"/>
              <a:buNone/>
            </a:pPr>
            <a:r>
              <a:rPr lang="ko-KR" sz="3200" b="0" i="0" u="none" strike="noStrike" cap="none">
                <a:solidFill>
                  <a:schemeClr val="dk1"/>
                </a:solidFill>
                <a:latin typeface="Arial"/>
                <a:ea typeface="Arial"/>
                <a:cs typeface="Arial"/>
                <a:sym typeface="Arial"/>
              </a:rPr>
              <a:t>[ AI 기술 융합 웹 서비스 프로젝트 개발 과정 ]</a:t>
            </a:r>
            <a:endParaRPr sz="3200" b="0" i="0" u="none" strike="noStrike" cap="none">
              <a:solidFill>
                <a:schemeClr val="dk1"/>
              </a:solidFill>
              <a:latin typeface="Arial"/>
              <a:ea typeface="Arial"/>
              <a:cs typeface="Arial"/>
              <a:sym typeface="Arial"/>
            </a:endParaRPr>
          </a:p>
        </p:txBody>
      </p:sp>
      <p:sp>
        <p:nvSpPr>
          <p:cNvPr id="93" name="Google Shape;93;p1"/>
          <p:cNvSpPr txBox="1"/>
          <p:nvPr/>
        </p:nvSpPr>
        <p:spPr>
          <a:xfrm>
            <a:off x="3143240" y="5000636"/>
            <a:ext cx="300039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sz="1800" b="0" i="0" u="none" strike="noStrike" cap="none">
                <a:solidFill>
                  <a:schemeClr val="dk1"/>
                </a:solidFill>
                <a:latin typeface="Arial"/>
                <a:ea typeface="Arial"/>
                <a:cs typeface="Arial"/>
                <a:sym typeface="Arial"/>
              </a:rPr>
              <a:t>2025.11.10~2026.04.09</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386185d9392_0_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ko-KR">
                <a:latin typeface="Arial"/>
                <a:ea typeface="Arial"/>
                <a:cs typeface="Arial"/>
                <a:sym typeface="Arial"/>
              </a:rPr>
              <a:t>AI </a:t>
            </a:r>
            <a:r>
              <a:rPr lang="ko-KR" sz="3700">
                <a:latin typeface="Arial"/>
                <a:ea typeface="Arial"/>
                <a:cs typeface="Arial"/>
                <a:sym typeface="Arial"/>
              </a:rPr>
              <a:t>인공지능</a:t>
            </a:r>
            <a:endParaRPr>
              <a:latin typeface="Arial"/>
              <a:ea typeface="Arial"/>
              <a:cs typeface="Arial"/>
              <a:sym typeface="Arial"/>
            </a:endParaRPr>
          </a:p>
        </p:txBody>
      </p:sp>
      <p:sp>
        <p:nvSpPr>
          <p:cNvPr id="157" name="Google Shape;157;g386185d9392_0_1"/>
          <p:cNvSpPr txBox="1">
            <a:spLocks noGrp="1"/>
          </p:cNvSpPr>
          <p:nvPr>
            <p:ph type="body" idx="1"/>
          </p:nvPr>
        </p:nvSpPr>
        <p:spPr>
          <a:xfrm>
            <a:off x="457200" y="1554783"/>
            <a:ext cx="8229600" cy="4526100"/>
          </a:xfrm>
          <a:prstGeom prst="rect">
            <a:avLst/>
          </a:prstGeom>
          <a:noFill/>
          <a:ln>
            <a:noFill/>
          </a:ln>
        </p:spPr>
        <p:txBody>
          <a:bodyPr spcFirstLastPara="1" wrap="square" lIns="91425" tIns="45700" rIns="91425" bIns="45700" anchor="t" anchorCtr="0">
            <a:normAutofit fontScale="55000" lnSpcReduction="20000"/>
          </a:bodyPr>
          <a:lstStyle/>
          <a:p>
            <a:pPr marL="0" lvl="0" indent="0" algn="l" rtl="0">
              <a:lnSpc>
                <a:spcPct val="150000"/>
              </a:lnSpc>
              <a:spcBef>
                <a:spcPts val="360"/>
              </a:spcBef>
              <a:spcAft>
                <a:spcPts val="0"/>
              </a:spcAft>
              <a:buSzPct val="91853"/>
              <a:buNone/>
            </a:pPr>
            <a:r>
              <a:rPr lang="ko-KR" sz="3563">
                <a:latin typeface="Arial"/>
                <a:ea typeface="Arial"/>
                <a:cs typeface="Arial"/>
                <a:sym typeface="Arial"/>
              </a:rPr>
              <a:t>Al </a:t>
            </a:r>
            <a:r>
              <a:rPr lang="ko-KR" sz="3163">
                <a:solidFill>
                  <a:srgbClr val="888888"/>
                </a:solidFill>
                <a:latin typeface="Arial"/>
                <a:ea typeface="Arial"/>
                <a:cs typeface="Arial"/>
                <a:sym typeface="Arial"/>
              </a:rPr>
              <a:t>artificial intelligence </a:t>
            </a:r>
            <a:r>
              <a:rPr lang="ko-KR" sz="3163">
                <a:latin typeface="Arial"/>
                <a:ea typeface="Arial"/>
                <a:cs typeface="Arial"/>
                <a:sym typeface="Arial"/>
              </a:rPr>
              <a:t>: 인공적으로 만들어진 지능 </a:t>
            </a:r>
            <a:endParaRPr sz="3163">
              <a:latin typeface="Arial"/>
              <a:ea typeface="Arial"/>
              <a:cs typeface="Arial"/>
              <a:sym typeface="Arial"/>
            </a:endParaRPr>
          </a:p>
          <a:p>
            <a:pPr marL="0" lvl="0" indent="0" algn="l" rtl="0">
              <a:lnSpc>
                <a:spcPct val="150000"/>
              </a:lnSpc>
              <a:spcBef>
                <a:spcPts val="360"/>
              </a:spcBef>
              <a:spcAft>
                <a:spcPts val="0"/>
              </a:spcAft>
              <a:buSzPct val="159024"/>
              <a:buNone/>
            </a:pPr>
            <a:endParaRPr sz="2058">
              <a:solidFill>
                <a:srgbClr val="888888"/>
              </a:solidFill>
              <a:latin typeface="Arial"/>
              <a:ea typeface="Arial"/>
              <a:cs typeface="Arial"/>
              <a:sym typeface="Arial"/>
            </a:endParaRPr>
          </a:p>
          <a:p>
            <a:pPr marL="0" lvl="0" indent="0" algn="l" rtl="0">
              <a:lnSpc>
                <a:spcPct val="150000"/>
              </a:lnSpc>
              <a:spcBef>
                <a:spcPts val="360"/>
              </a:spcBef>
              <a:spcAft>
                <a:spcPts val="0"/>
              </a:spcAft>
              <a:buSzPct val="90909"/>
              <a:buNone/>
            </a:pPr>
            <a:r>
              <a:rPr lang="ko-KR" sz="3600">
                <a:latin typeface="Arial"/>
                <a:ea typeface="Arial"/>
                <a:cs typeface="Arial"/>
                <a:sym typeface="Arial"/>
              </a:rPr>
              <a:t>인공지능이란 </a:t>
            </a:r>
            <a:r>
              <a:rPr lang="ko-KR" sz="3600" b="1">
                <a:latin typeface="Arial"/>
                <a:ea typeface="Arial"/>
                <a:cs typeface="Arial"/>
                <a:sym typeface="Arial"/>
              </a:rPr>
              <a:t>인간의 지능을 모방해 자동화 시스템을 구현하는 기술</a:t>
            </a:r>
            <a:r>
              <a:rPr lang="ko-KR" sz="3600">
                <a:latin typeface="Arial"/>
                <a:ea typeface="Arial"/>
                <a:cs typeface="Arial"/>
                <a:sym typeface="Arial"/>
              </a:rPr>
              <a:t>로서,</a:t>
            </a:r>
            <a:endParaRPr sz="3600">
              <a:latin typeface="Arial"/>
              <a:ea typeface="Arial"/>
              <a:cs typeface="Arial"/>
              <a:sym typeface="Arial"/>
            </a:endParaRPr>
          </a:p>
          <a:p>
            <a:pPr marL="0" lvl="0" indent="0" algn="l" rtl="0">
              <a:lnSpc>
                <a:spcPct val="150000"/>
              </a:lnSpc>
              <a:spcBef>
                <a:spcPts val="360"/>
              </a:spcBef>
              <a:spcAft>
                <a:spcPts val="0"/>
              </a:spcAft>
              <a:buSzPct val="90909"/>
              <a:buNone/>
            </a:pPr>
            <a:r>
              <a:rPr lang="ko-KR" sz="3600">
                <a:latin typeface="Arial"/>
                <a:ea typeface="Arial"/>
                <a:cs typeface="Arial"/>
                <a:sym typeface="Arial"/>
              </a:rPr>
              <a:t>컴퓨터 시스템이 데이터를 분석, 학습 후 스스로 판단, 행동하는 것을 목표로 함.</a:t>
            </a:r>
            <a:endParaRPr sz="3600">
              <a:latin typeface="Arial"/>
              <a:ea typeface="Arial"/>
              <a:cs typeface="Arial"/>
              <a:sym typeface="Arial"/>
            </a:endParaRPr>
          </a:p>
          <a:p>
            <a:pPr marL="0" lvl="0" indent="0" algn="l" rtl="0">
              <a:lnSpc>
                <a:spcPct val="150000"/>
              </a:lnSpc>
              <a:spcBef>
                <a:spcPts val="360"/>
              </a:spcBef>
              <a:spcAft>
                <a:spcPts val="0"/>
              </a:spcAft>
              <a:buSzPct val="90909"/>
              <a:buNone/>
            </a:pPr>
            <a:endParaRPr sz="3600">
              <a:latin typeface="Arial"/>
              <a:ea typeface="Arial"/>
              <a:cs typeface="Arial"/>
              <a:sym typeface="Arial"/>
            </a:endParaRPr>
          </a:p>
          <a:p>
            <a:pPr marL="0" lvl="0" indent="0" algn="l" rtl="0">
              <a:lnSpc>
                <a:spcPct val="150000"/>
              </a:lnSpc>
              <a:spcBef>
                <a:spcPts val="360"/>
              </a:spcBef>
              <a:spcAft>
                <a:spcPts val="0"/>
              </a:spcAft>
              <a:buSzPct val="90909"/>
              <a:buNone/>
            </a:pPr>
            <a:r>
              <a:rPr lang="ko-KR" sz="3600">
                <a:solidFill>
                  <a:srgbClr val="001D35"/>
                </a:solidFill>
                <a:highlight>
                  <a:srgbClr val="FFFFFF"/>
                </a:highlight>
                <a:latin typeface="Arial"/>
                <a:ea typeface="Arial"/>
                <a:cs typeface="Arial"/>
                <a:sym typeface="Arial"/>
              </a:rPr>
              <a:t>이미지, 음성, 텍스트를 인식하고 분석하여 패턴을 파악하고 예측하는 기술 등이 포함되며, 다양한 분야에서 혁신을 주도함.</a:t>
            </a:r>
            <a:endParaRPr sz="3600">
              <a:solidFill>
                <a:srgbClr val="001D35"/>
              </a:solidFill>
              <a:highlight>
                <a:srgbClr val="FFFFFF"/>
              </a:highlight>
              <a:latin typeface="Arial"/>
              <a:ea typeface="Arial"/>
              <a:cs typeface="Arial"/>
              <a:sym typeface="Arial"/>
            </a:endParaRPr>
          </a:p>
          <a:p>
            <a:pPr marL="0" lvl="0" indent="0" algn="l" rtl="0">
              <a:lnSpc>
                <a:spcPct val="150000"/>
              </a:lnSpc>
              <a:spcBef>
                <a:spcPts val="360"/>
              </a:spcBef>
              <a:spcAft>
                <a:spcPts val="0"/>
              </a:spcAft>
              <a:buSzPct val="90909"/>
              <a:buNone/>
            </a:pPr>
            <a:endParaRPr sz="3600">
              <a:solidFill>
                <a:srgbClr val="001D35"/>
              </a:solidFill>
              <a:highlight>
                <a:srgbClr val="FFFFFF"/>
              </a:highlight>
              <a:latin typeface="Arial"/>
              <a:ea typeface="Arial"/>
              <a:cs typeface="Arial"/>
              <a:sym typeface="Arial"/>
            </a:endParaRPr>
          </a:p>
          <a:p>
            <a:pPr marL="0" lvl="0" indent="0" algn="l" rtl="0">
              <a:lnSpc>
                <a:spcPct val="150000"/>
              </a:lnSpc>
              <a:spcBef>
                <a:spcPts val="360"/>
              </a:spcBef>
              <a:spcAft>
                <a:spcPts val="0"/>
              </a:spcAft>
              <a:buSzPct val="90909"/>
              <a:buNone/>
            </a:pPr>
            <a:r>
              <a:rPr lang="ko-KR" sz="3600">
                <a:latin typeface="Arial"/>
                <a:ea typeface="Arial"/>
                <a:cs typeface="Arial"/>
                <a:sym typeface="Arial"/>
              </a:rPr>
              <a:t>머신러닝, 딥러닝, 강화학습 등의 기술로 발전 중이며 </a:t>
            </a:r>
            <a:endParaRPr sz="3600">
              <a:latin typeface="Arial"/>
              <a:ea typeface="Arial"/>
              <a:cs typeface="Arial"/>
              <a:sym typeface="Arial"/>
            </a:endParaRPr>
          </a:p>
          <a:p>
            <a:pPr marL="0" lvl="0" indent="0" algn="l" rtl="0">
              <a:lnSpc>
                <a:spcPct val="150000"/>
              </a:lnSpc>
              <a:spcBef>
                <a:spcPts val="360"/>
              </a:spcBef>
              <a:spcAft>
                <a:spcPts val="0"/>
              </a:spcAft>
              <a:buClr>
                <a:schemeClr val="dk1"/>
              </a:buClr>
              <a:buSzPct val="30550"/>
              <a:buFont typeface="Arial"/>
              <a:buNone/>
            </a:pPr>
            <a:r>
              <a:rPr lang="ko-KR" sz="3600">
                <a:latin typeface="Arial"/>
                <a:ea typeface="Arial"/>
                <a:cs typeface="Arial"/>
                <a:sym typeface="Arial"/>
              </a:rPr>
              <a:t>미래엔 더 많은 분야에 적용될 것으로 보임.</a:t>
            </a:r>
            <a:endParaRPr sz="3600">
              <a:latin typeface="Arial"/>
              <a:ea typeface="Arial"/>
              <a:cs typeface="Arial"/>
              <a:sym typeface="Arial"/>
            </a:endParaRPr>
          </a:p>
          <a:p>
            <a:pPr marL="0" lvl="0" indent="0" algn="l" rtl="0">
              <a:lnSpc>
                <a:spcPct val="150000"/>
              </a:lnSpc>
              <a:spcBef>
                <a:spcPts val="360"/>
              </a:spcBef>
              <a:spcAft>
                <a:spcPts val="0"/>
              </a:spcAft>
              <a:buSzPct val="130909"/>
              <a:buNone/>
            </a:pPr>
            <a:endParaRPr sz="2500">
              <a:latin typeface="Arial"/>
              <a:ea typeface="Arial"/>
              <a:cs typeface="Arial"/>
              <a:sym typeface="Arial"/>
            </a:endParaRPr>
          </a:p>
        </p:txBody>
      </p:sp>
      <p:pic>
        <p:nvPicPr>
          <p:cNvPr id="158" name="Google Shape;158;g386185d9392_0_1" title="스크린샷 2025-10-15 오전 11.20.52.png"/>
          <p:cNvPicPr preferRelativeResize="0"/>
          <p:nvPr/>
        </p:nvPicPr>
        <p:blipFill rotWithShape="1">
          <a:blip r:embed="rId3">
            <a:alphaModFix/>
          </a:blip>
          <a:srcRect/>
          <a:stretch/>
        </p:blipFill>
        <p:spPr>
          <a:xfrm>
            <a:off x="6060550" y="5368475"/>
            <a:ext cx="3083451" cy="1489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g386185d9392_0_96" title="스크린샷 2025-10-15 오전 11.14.48.png"/>
          <p:cNvPicPr preferRelativeResize="0"/>
          <p:nvPr/>
        </p:nvPicPr>
        <p:blipFill rotWithShape="1">
          <a:blip r:embed="rId3">
            <a:alphaModFix/>
          </a:blip>
          <a:srcRect/>
          <a:stretch/>
        </p:blipFill>
        <p:spPr>
          <a:xfrm>
            <a:off x="1320088" y="152400"/>
            <a:ext cx="6503836" cy="65532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g386185d9392_0_262" title="스크린샷 2025-10-15 오전 11.31.09.png"/>
          <p:cNvPicPr preferRelativeResize="0"/>
          <p:nvPr/>
        </p:nvPicPr>
        <p:blipFill rotWithShape="1">
          <a:blip r:embed="rId3">
            <a:alphaModFix/>
          </a:blip>
          <a:srcRect/>
          <a:stretch/>
        </p:blipFill>
        <p:spPr>
          <a:xfrm>
            <a:off x="1301650" y="152400"/>
            <a:ext cx="6540693" cy="65531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g386185d9392_0_268"/>
          <p:cNvSpPr txBox="1">
            <a:spLocks noGrp="1"/>
          </p:cNvSpPr>
          <p:nvPr>
            <p:ph type="title"/>
          </p:nvPr>
        </p:nvSpPr>
        <p:spPr>
          <a:xfrm>
            <a:off x="383310" y="163801"/>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ko-KR" dirty="0"/>
              <a:t>AI + </a:t>
            </a:r>
            <a:r>
              <a:rPr lang="ko-KR" dirty="0" err="1"/>
              <a:t>X</a:t>
            </a:r>
            <a:endParaRPr dirty="0"/>
          </a:p>
        </p:txBody>
      </p:sp>
      <p:sp>
        <p:nvSpPr>
          <p:cNvPr id="177" name="Google Shape;177;g386185d9392_0_268"/>
          <p:cNvSpPr txBox="1">
            <a:spLocks noGrp="1"/>
          </p:cNvSpPr>
          <p:nvPr>
            <p:ph type="body" idx="1"/>
          </p:nvPr>
        </p:nvSpPr>
        <p:spPr>
          <a:xfrm>
            <a:off x="531090" y="1306801"/>
            <a:ext cx="8229600" cy="5015700"/>
          </a:xfrm>
          <a:prstGeom prst="rect">
            <a:avLst/>
          </a:prstGeom>
          <a:noFill/>
          <a:ln>
            <a:noFill/>
          </a:ln>
        </p:spPr>
        <p:txBody>
          <a:bodyPr spcFirstLastPara="1" wrap="square" lIns="91425" tIns="45700" rIns="91425" bIns="45700" anchor="t" anchorCtr="0">
            <a:normAutofit fontScale="85000" lnSpcReduction="10000"/>
          </a:bodyPr>
          <a:lstStyle/>
          <a:p>
            <a:pPr marL="0" lvl="0" indent="0" algn="l" rtl="0">
              <a:lnSpc>
                <a:spcPct val="150000"/>
              </a:lnSpc>
              <a:spcBef>
                <a:spcPts val="360"/>
              </a:spcBef>
              <a:spcAft>
                <a:spcPts val="0"/>
              </a:spcAft>
              <a:buSzPct val="92664"/>
              <a:buNone/>
            </a:pPr>
            <a:r>
              <a:rPr lang="ko-KR" sz="2100" dirty="0">
                <a:solidFill>
                  <a:srgbClr val="001D35"/>
                </a:solidFill>
                <a:latin typeface="Arial"/>
                <a:ea typeface="Arial"/>
                <a:cs typeface="Arial"/>
                <a:sym typeface="Arial"/>
              </a:rPr>
              <a:t>'AI + </a:t>
            </a:r>
            <a:r>
              <a:rPr lang="ko-KR" sz="2100" dirty="0" err="1">
                <a:solidFill>
                  <a:srgbClr val="001D35"/>
                </a:solidFill>
                <a:latin typeface="Arial"/>
                <a:ea typeface="Arial"/>
                <a:cs typeface="Arial"/>
                <a:sym typeface="Arial"/>
              </a:rPr>
              <a:t>X'는</a:t>
            </a:r>
            <a:r>
              <a:rPr lang="ko-KR" sz="2100" dirty="0">
                <a:solidFill>
                  <a:srgbClr val="001D35"/>
                </a:solidFill>
                <a:latin typeface="Arial"/>
                <a:ea typeface="Arial"/>
                <a:cs typeface="Arial"/>
                <a:sym typeface="Arial"/>
              </a:rPr>
              <a:t> 인공지능(AI)과 다른 분야(</a:t>
            </a:r>
            <a:r>
              <a:rPr lang="ko-KR" sz="2100" dirty="0" err="1">
                <a:solidFill>
                  <a:srgbClr val="001D35"/>
                </a:solidFill>
                <a:latin typeface="Arial"/>
                <a:ea typeface="Arial"/>
                <a:cs typeface="Arial"/>
                <a:sym typeface="Arial"/>
              </a:rPr>
              <a:t>X</a:t>
            </a:r>
            <a:r>
              <a:rPr lang="ko-KR" sz="2100" dirty="0">
                <a:solidFill>
                  <a:srgbClr val="001D35"/>
                </a:solidFill>
                <a:latin typeface="Arial"/>
                <a:ea typeface="Arial"/>
                <a:cs typeface="Arial"/>
                <a:sym typeface="Arial"/>
              </a:rPr>
              <a:t>)가 융합하는 것을 의미하며, </a:t>
            </a:r>
            <a:endParaRPr sz="2100" dirty="0">
              <a:solidFill>
                <a:srgbClr val="001D35"/>
              </a:solidFill>
              <a:latin typeface="Arial"/>
              <a:ea typeface="Arial"/>
              <a:cs typeface="Arial"/>
              <a:sym typeface="Arial"/>
            </a:endParaRPr>
          </a:p>
          <a:p>
            <a:pPr marL="0" lvl="0" indent="0" algn="l" rtl="0">
              <a:lnSpc>
                <a:spcPct val="150000"/>
              </a:lnSpc>
              <a:spcBef>
                <a:spcPts val="360"/>
              </a:spcBef>
              <a:spcAft>
                <a:spcPts val="0"/>
              </a:spcAft>
              <a:buSzPct val="92664"/>
              <a:buNone/>
            </a:pPr>
            <a:r>
              <a:rPr lang="ko-KR" sz="2100" dirty="0">
                <a:solidFill>
                  <a:srgbClr val="001D35"/>
                </a:solidFill>
                <a:latin typeface="Arial"/>
                <a:ea typeface="Arial"/>
                <a:cs typeface="Arial"/>
                <a:sym typeface="Arial"/>
              </a:rPr>
              <a:t>AI 기술을 다양한 산업 및 생활 영역에 적용하여 새로운 가치를 창출하는 것</a:t>
            </a:r>
            <a:endParaRPr sz="2100" dirty="0">
              <a:solidFill>
                <a:srgbClr val="001D35"/>
              </a:solidFill>
              <a:latin typeface="Arial"/>
              <a:ea typeface="Arial"/>
              <a:cs typeface="Arial"/>
              <a:sym typeface="Arial"/>
            </a:endParaRPr>
          </a:p>
          <a:p>
            <a:pPr marL="0" lvl="0" indent="0" algn="l" rtl="0">
              <a:lnSpc>
                <a:spcPct val="150000"/>
              </a:lnSpc>
              <a:spcBef>
                <a:spcPts val="360"/>
              </a:spcBef>
              <a:spcAft>
                <a:spcPts val="0"/>
              </a:spcAft>
              <a:buSzPct val="92664"/>
              <a:buNone/>
            </a:pPr>
            <a:endParaRPr sz="2100" dirty="0">
              <a:solidFill>
                <a:srgbClr val="001D35"/>
              </a:solidFill>
              <a:latin typeface="Arial"/>
              <a:ea typeface="Arial"/>
              <a:cs typeface="Arial"/>
              <a:sym typeface="Arial"/>
            </a:endParaRPr>
          </a:p>
          <a:p>
            <a:pPr marL="0" lvl="0" indent="0" algn="l" rtl="0">
              <a:lnSpc>
                <a:spcPct val="150000"/>
              </a:lnSpc>
              <a:spcBef>
                <a:spcPts val="360"/>
              </a:spcBef>
              <a:spcAft>
                <a:spcPts val="0"/>
              </a:spcAft>
              <a:buSzPct val="92664"/>
              <a:buNone/>
            </a:pPr>
            <a:r>
              <a:rPr lang="ko-KR" sz="2100" dirty="0">
                <a:solidFill>
                  <a:srgbClr val="001D35"/>
                </a:solidFill>
                <a:latin typeface="Arial"/>
                <a:ea typeface="Arial"/>
                <a:cs typeface="Arial"/>
                <a:sym typeface="Arial"/>
              </a:rPr>
              <a:t>법률, 예술, 비즈니스, 개발 등 여러 분야에서 혁신을 이끌어내는 핵심 요소로 부상 </a:t>
            </a:r>
            <a:endParaRPr sz="2100" dirty="0">
              <a:solidFill>
                <a:srgbClr val="001D35"/>
              </a:solidFill>
              <a:latin typeface="Arial"/>
              <a:ea typeface="Arial"/>
              <a:cs typeface="Arial"/>
              <a:sym typeface="Arial"/>
            </a:endParaRPr>
          </a:p>
          <a:p>
            <a:pPr marL="0" lvl="0" indent="0" algn="l" rtl="0">
              <a:lnSpc>
                <a:spcPct val="150000"/>
              </a:lnSpc>
              <a:spcBef>
                <a:spcPts val="360"/>
              </a:spcBef>
              <a:spcAft>
                <a:spcPts val="0"/>
              </a:spcAft>
              <a:buSzPct val="88131"/>
              <a:buNone/>
            </a:pPr>
            <a:endParaRPr sz="2208" dirty="0">
              <a:solidFill>
                <a:srgbClr val="001D35"/>
              </a:solidFill>
              <a:latin typeface="Arial"/>
              <a:ea typeface="Arial"/>
              <a:cs typeface="Arial"/>
              <a:sym typeface="Arial"/>
            </a:endParaRPr>
          </a:p>
          <a:p>
            <a:pPr marL="0" lvl="0" indent="0" algn="l" rtl="0">
              <a:lnSpc>
                <a:spcPct val="150000"/>
              </a:lnSpc>
              <a:spcBef>
                <a:spcPts val="0"/>
              </a:spcBef>
              <a:spcAft>
                <a:spcPts val="0"/>
              </a:spcAft>
              <a:buSzPct val="101140"/>
              <a:buNone/>
            </a:pPr>
            <a:r>
              <a:rPr lang="ko-KR" sz="1924" b="1" dirty="0">
                <a:solidFill>
                  <a:srgbClr val="001D35"/>
                </a:solidFill>
                <a:latin typeface="Arial"/>
                <a:ea typeface="Arial"/>
                <a:cs typeface="Arial"/>
                <a:sym typeface="Arial"/>
              </a:rPr>
              <a:t>융합과 혁신</a:t>
            </a:r>
            <a:r>
              <a:rPr lang="ko-KR" sz="1924" dirty="0">
                <a:solidFill>
                  <a:srgbClr val="001D35"/>
                </a:solidFill>
                <a:latin typeface="Arial"/>
                <a:ea typeface="Arial"/>
                <a:cs typeface="Arial"/>
                <a:sym typeface="Arial"/>
              </a:rPr>
              <a:t> </a:t>
            </a:r>
            <a:endParaRPr sz="1924" dirty="0">
              <a:solidFill>
                <a:srgbClr val="001D35"/>
              </a:solidFill>
              <a:latin typeface="Arial"/>
              <a:ea typeface="Arial"/>
              <a:cs typeface="Arial"/>
              <a:sym typeface="Arial"/>
            </a:endParaRPr>
          </a:p>
          <a:p>
            <a:pPr marL="0" lvl="0" indent="0" algn="l" rtl="0">
              <a:lnSpc>
                <a:spcPct val="150000"/>
              </a:lnSpc>
              <a:spcBef>
                <a:spcPts val="0"/>
              </a:spcBef>
              <a:spcAft>
                <a:spcPts val="0"/>
              </a:spcAft>
              <a:buSzPct val="101140"/>
              <a:buNone/>
            </a:pPr>
            <a:r>
              <a:rPr lang="ko-KR" sz="1924" dirty="0" err="1">
                <a:solidFill>
                  <a:srgbClr val="001D35"/>
                </a:solidFill>
                <a:latin typeface="Arial"/>
                <a:ea typeface="Arial"/>
                <a:cs typeface="Arial"/>
                <a:sym typeface="Arial"/>
              </a:rPr>
              <a:t>AI와</a:t>
            </a:r>
            <a:r>
              <a:rPr lang="ko-KR" sz="1924" dirty="0">
                <a:solidFill>
                  <a:srgbClr val="001D35"/>
                </a:solidFill>
                <a:latin typeface="Arial"/>
                <a:ea typeface="Arial"/>
                <a:cs typeface="Arial"/>
                <a:sym typeface="Arial"/>
              </a:rPr>
              <a:t> 사회 각 분야의 융합으로 기존의 한계를 극복하고 혁신적인 서비스 및 솔루션을 개발 </a:t>
            </a:r>
            <a:endParaRPr sz="1924" dirty="0">
              <a:solidFill>
                <a:srgbClr val="001D35"/>
              </a:solidFill>
              <a:latin typeface="Arial"/>
              <a:ea typeface="Arial"/>
              <a:cs typeface="Arial"/>
              <a:sym typeface="Arial"/>
            </a:endParaRPr>
          </a:p>
          <a:p>
            <a:pPr marL="0" lvl="0" indent="0" algn="l" rtl="0">
              <a:lnSpc>
                <a:spcPct val="150000"/>
              </a:lnSpc>
              <a:spcBef>
                <a:spcPts val="0"/>
              </a:spcBef>
              <a:spcAft>
                <a:spcPts val="0"/>
              </a:spcAft>
              <a:buSzPct val="101140"/>
              <a:buNone/>
            </a:pPr>
            <a:r>
              <a:rPr lang="ko-KR" sz="1924" b="1" dirty="0">
                <a:solidFill>
                  <a:srgbClr val="001D35"/>
                </a:solidFill>
                <a:latin typeface="Arial"/>
                <a:ea typeface="Arial"/>
                <a:cs typeface="Arial"/>
                <a:sym typeface="Arial"/>
              </a:rPr>
              <a:t>특화된 AI 모델</a:t>
            </a:r>
            <a:endParaRPr sz="1924" dirty="0">
              <a:solidFill>
                <a:srgbClr val="001D35"/>
              </a:solidFill>
              <a:latin typeface="Arial"/>
              <a:ea typeface="Arial"/>
              <a:cs typeface="Arial"/>
              <a:sym typeface="Arial"/>
            </a:endParaRPr>
          </a:p>
          <a:p>
            <a:pPr marL="0" lvl="0" indent="0" algn="l" rtl="0">
              <a:lnSpc>
                <a:spcPct val="150000"/>
              </a:lnSpc>
              <a:spcBef>
                <a:spcPts val="0"/>
              </a:spcBef>
              <a:spcAft>
                <a:spcPts val="0"/>
              </a:spcAft>
              <a:buSzPct val="101140"/>
              <a:buNone/>
            </a:pPr>
            <a:r>
              <a:rPr lang="ko-KR" sz="1924" dirty="0">
                <a:solidFill>
                  <a:srgbClr val="001D35"/>
                </a:solidFill>
                <a:latin typeface="Arial"/>
                <a:ea typeface="Arial"/>
                <a:cs typeface="Arial"/>
                <a:sym typeface="Arial"/>
              </a:rPr>
              <a:t>각 분야의 데이터를 최적화하고, 해당 분야에 특화된 AI 모델을 적용하는 기술을 의미</a:t>
            </a:r>
            <a:endParaRPr sz="1924" dirty="0">
              <a:solidFill>
                <a:srgbClr val="001D35"/>
              </a:solidFill>
              <a:latin typeface="Arial"/>
              <a:ea typeface="Arial"/>
              <a:cs typeface="Arial"/>
              <a:sym typeface="Arial"/>
            </a:endParaRPr>
          </a:p>
          <a:p>
            <a:pPr marL="0" lvl="0" indent="0" algn="l" rtl="0">
              <a:lnSpc>
                <a:spcPct val="150000"/>
              </a:lnSpc>
              <a:spcBef>
                <a:spcPts val="0"/>
              </a:spcBef>
              <a:spcAft>
                <a:spcPts val="0"/>
              </a:spcAft>
              <a:buSzPct val="101140"/>
              <a:buNone/>
            </a:pPr>
            <a:r>
              <a:rPr lang="ko-KR" sz="1924" b="1" dirty="0">
                <a:solidFill>
                  <a:srgbClr val="001D35"/>
                </a:solidFill>
                <a:latin typeface="Arial"/>
                <a:ea typeface="Arial"/>
                <a:cs typeface="Arial"/>
                <a:sym typeface="Arial"/>
              </a:rPr>
              <a:t>AI </a:t>
            </a:r>
            <a:r>
              <a:rPr lang="ko-KR" sz="1924" b="1" dirty="0" err="1">
                <a:solidFill>
                  <a:srgbClr val="001D35"/>
                </a:solidFill>
                <a:latin typeface="Arial"/>
                <a:ea typeface="Arial"/>
                <a:cs typeface="Arial"/>
                <a:sym typeface="Arial"/>
              </a:rPr>
              <a:t>웹앱</a:t>
            </a:r>
            <a:r>
              <a:rPr lang="ko-KR" sz="1924" dirty="0">
                <a:solidFill>
                  <a:srgbClr val="001D35"/>
                </a:solidFill>
                <a:latin typeface="Arial"/>
                <a:ea typeface="Arial"/>
                <a:cs typeface="Arial"/>
                <a:sym typeface="Arial"/>
              </a:rPr>
              <a:t> </a:t>
            </a:r>
            <a:endParaRPr sz="1924" dirty="0">
              <a:solidFill>
                <a:srgbClr val="001D35"/>
              </a:solidFill>
              <a:latin typeface="Arial"/>
              <a:ea typeface="Arial"/>
              <a:cs typeface="Arial"/>
              <a:sym typeface="Arial"/>
            </a:endParaRPr>
          </a:p>
          <a:p>
            <a:pPr marL="0" lvl="0" indent="0" algn="l" rtl="0">
              <a:lnSpc>
                <a:spcPct val="150000"/>
              </a:lnSpc>
              <a:spcBef>
                <a:spcPts val="0"/>
              </a:spcBef>
              <a:spcAft>
                <a:spcPts val="0"/>
              </a:spcAft>
              <a:buSzPct val="101140"/>
              <a:buNone/>
            </a:pPr>
            <a:r>
              <a:rPr lang="ko-KR" sz="1924" dirty="0">
                <a:solidFill>
                  <a:srgbClr val="001D35"/>
                </a:solidFill>
                <a:latin typeface="Arial"/>
                <a:ea typeface="Arial"/>
                <a:cs typeface="Arial"/>
                <a:sym typeface="Arial"/>
              </a:rPr>
              <a:t>인간의 지능이 필요한 작업을 수행하기 위해 </a:t>
            </a:r>
            <a:r>
              <a:rPr lang="ko-KR" sz="1924" dirty="0" err="1">
                <a:solidFill>
                  <a:srgbClr val="001D35"/>
                </a:solidFill>
                <a:latin typeface="Arial"/>
                <a:ea typeface="Arial"/>
                <a:cs typeface="Arial"/>
                <a:sym typeface="Arial"/>
              </a:rPr>
              <a:t>AI의</a:t>
            </a:r>
            <a:r>
              <a:rPr lang="ko-KR" sz="1924" dirty="0">
                <a:solidFill>
                  <a:srgbClr val="001D35"/>
                </a:solidFill>
                <a:latin typeface="Arial"/>
                <a:ea typeface="Arial"/>
                <a:cs typeface="Arial"/>
                <a:sym typeface="Arial"/>
              </a:rPr>
              <a:t> 힘을 활용하는 웹 및 모바일 앱</a:t>
            </a:r>
            <a:endParaRPr sz="1924" dirty="0">
              <a:solidFill>
                <a:srgbClr val="001D35"/>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2"/>
        <p:cNvGrpSpPr/>
        <p:nvPr/>
      </p:nvGrpSpPr>
      <p:grpSpPr>
        <a:xfrm>
          <a:off x="0" y="0"/>
          <a:ext cx="0" cy="0"/>
          <a:chOff x="0" y="0"/>
          <a:chExt cx="0" cy="0"/>
        </a:xfrm>
      </p:grpSpPr>
      <p:pic>
        <p:nvPicPr>
          <p:cNvPr id="183" name="Google Shape;183;g3a1bb414221_0_20" title="01-7.png"/>
          <p:cNvPicPr preferRelativeResize="0"/>
          <p:nvPr/>
        </p:nvPicPr>
        <p:blipFill>
          <a:blip r:embed="rId3">
            <a:alphaModFix/>
          </a:blip>
          <a:stretch>
            <a:fillRect/>
          </a:stretch>
        </p:blipFill>
        <p:spPr>
          <a:xfrm>
            <a:off x="681963" y="0"/>
            <a:ext cx="7780082" cy="68580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g386185d9392_0_104"/>
          <p:cNvSpPr txBox="1"/>
          <p:nvPr/>
        </p:nvSpPr>
        <p:spPr>
          <a:xfrm>
            <a:off x="971600" y="1052736"/>
            <a:ext cx="7272900" cy="831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ko-KR" sz="4800" b="0" i="0" u="none" strike="noStrike" cap="none">
                <a:solidFill>
                  <a:schemeClr val="dk1"/>
                </a:solidFill>
                <a:latin typeface="Arial"/>
                <a:ea typeface="Arial"/>
                <a:cs typeface="Arial"/>
                <a:sym typeface="Arial"/>
              </a:rPr>
              <a:t>AI 기술</a:t>
            </a:r>
            <a:endParaRPr sz="4800" b="0" i="0" u="none" strike="noStrike" cap="none">
              <a:solidFill>
                <a:schemeClr val="dk1"/>
              </a:solidFill>
              <a:latin typeface="Arial"/>
              <a:ea typeface="Arial"/>
              <a:cs typeface="Arial"/>
              <a:sym typeface="Arial"/>
            </a:endParaRPr>
          </a:p>
        </p:txBody>
      </p:sp>
      <p:sp>
        <p:nvSpPr>
          <p:cNvPr id="189" name="Google Shape;189;g386185d9392_0_104"/>
          <p:cNvSpPr txBox="1"/>
          <p:nvPr/>
        </p:nvSpPr>
        <p:spPr>
          <a:xfrm>
            <a:off x="1475656" y="2214554"/>
            <a:ext cx="63366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ko-KR" sz="1800" b="0" i="0" u="none" strike="noStrike" cap="none">
                <a:solidFill>
                  <a:schemeClr val="dk1"/>
                </a:solidFill>
                <a:latin typeface="Arial"/>
                <a:ea typeface="Arial"/>
                <a:cs typeface="Arial"/>
                <a:sym typeface="Arial"/>
              </a:rPr>
              <a:t>인공지능(AI)   vs   머신러닝   vs   딥러닝</a:t>
            </a:r>
            <a:endParaRPr sz="1800" b="0" i="0" u="none" strike="noStrike" cap="none">
              <a:solidFill>
                <a:schemeClr val="dk1"/>
              </a:solidFill>
              <a:latin typeface="Arial"/>
              <a:ea typeface="Arial"/>
              <a:cs typeface="Arial"/>
              <a:sym typeface="Arial"/>
            </a:endParaRPr>
          </a:p>
        </p:txBody>
      </p:sp>
      <p:pic>
        <p:nvPicPr>
          <p:cNvPr id="190" name="Google Shape;190;g386185d9392_0_104" descr="C:\Users\mrhi\Downloads\image.png"/>
          <p:cNvPicPr preferRelativeResize="0"/>
          <p:nvPr/>
        </p:nvPicPr>
        <p:blipFill rotWithShape="1">
          <a:blip r:embed="rId3">
            <a:alphaModFix/>
          </a:blip>
          <a:srcRect/>
          <a:stretch/>
        </p:blipFill>
        <p:spPr>
          <a:xfrm>
            <a:off x="1214414" y="2786058"/>
            <a:ext cx="6757766" cy="335756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g386185d9392_0_111" descr="D:\수업자료\WebJSP\문서\ML 앱웹과정\인공지능머신러닝딥러닝구현기술.png"/>
          <p:cNvPicPr preferRelativeResize="0"/>
          <p:nvPr/>
        </p:nvPicPr>
        <p:blipFill rotWithShape="1">
          <a:blip r:embed="rId3">
            <a:alphaModFix/>
          </a:blip>
          <a:srcRect/>
          <a:stretch/>
        </p:blipFill>
        <p:spPr>
          <a:xfrm>
            <a:off x="898230" y="1285860"/>
            <a:ext cx="7245669" cy="3143272"/>
          </a:xfrm>
          <a:prstGeom prst="rect">
            <a:avLst/>
          </a:prstGeom>
          <a:noFill/>
          <a:ln>
            <a:noFill/>
          </a:ln>
        </p:spPr>
      </p:pic>
      <p:sp>
        <p:nvSpPr>
          <p:cNvPr id="196" name="Google Shape;196;g386185d9392_0_1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800"/>
              <a:buFont typeface="Arial"/>
              <a:buNone/>
            </a:pPr>
            <a:r>
              <a:rPr lang="ko-KR" sz="2800" b="1">
                <a:latin typeface="Arial"/>
                <a:ea typeface="Arial"/>
                <a:cs typeface="Arial"/>
                <a:sym typeface="Arial"/>
              </a:rPr>
              <a:t>기술에 따른 구현방법 차이</a:t>
            </a:r>
            <a:endParaRPr sz="2800" b="1">
              <a:latin typeface="Arial"/>
              <a:ea typeface="Arial"/>
              <a:cs typeface="Arial"/>
              <a:sym typeface="Arial"/>
            </a:endParaRPr>
          </a:p>
        </p:txBody>
      </p:sp>
      <p:pic>
        <p:nvPicPr>
          <p:cNvPr id="197" name="Google Shape;197;g386185d9392_0_111" descr="D:\수업자료\WebJSP\문서\ML 앱웹과정\규칙기반과-머신러닝-기반의-바나나-인식.png"/>
          <p:cNvPicPr preferRelativeResize="0"/>
          <p:nvPr/>
        </p:nvPicPr>
        <p:blipFill rotWithShape="1">
          <a:blip r:embed="rId4">
            <a:alphaModFix/>
          </a:blip>
          <a:srcRect/>
          <a:stretch/>
        </p:blipFill>
        <p:spPr>
          <a:xfrm>
            <a:off x="2428860" y="4654329"/>
            <a:ext cx="4143404" cy="1917943"/>
          </a:xfrm>
          <a:prstGeom prst="rect">
            <a:avLst/>
          </a:prstGeom>
          <a:noFill/>
          <a:ln w="9525" cap="flat" cmpd="sng">
            <a:solidFill>
              <a:schemeClr val="accent1"/>
            </a:solidFill>
            <a:prstDash val="solid"/>
            <a:round/>
            <a:headEnd type="none" w="sm" len="sm"/>
            <a:tailEnd type="none" w="sm" len="s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g386185d9392_0_118" descr="D:\수업자료\WebJSP\문서\ML 앱웹과정\imageㅁㅁㅁ.png"/>
          <p:cNvPicPr preferRelativeResize="0"/>
          <p:nvPr/>
        </p:nvPicPr>
        <p:blipFill rotWithShape="1">
          <a:blip r:embed="rId3">
            <a:alphaModFix/>
          </a:blip>
          <a:srcRect/>
          <a:stretch/>
        </p:blipFill>
        <p:spPr>
          <a:xfrm>
            <a:off x="176244" y="1562121"/>
            <a:ext cx="8896350" cy="4867275"/>
          </a:xfrm>
          <a:prstGeom prst="rect">
            <a:avLst/>
          </a:prstGeom>
          <a:noFill/>
          <a:ln>
            <a:noFill/>
          </a:ln>
        </p:spPr>
      </p:pic>
      <p:sp>
        <p:nvSpPr>
          <p:cNvPr id="203" name="Google Shape;203;g386185d9392_0_1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800"/>
              <a:buFont typeface="Arial"/>
              <a:buNone/>
            </a:pPr>
            <a:r>
              <a:rPr lang="ko-KR" sz="2800" b="1">
                <a:latin typeface="Arial"/>
                <a:ea typeface="Arial"/>
                <a:cs typeface="Arial"/>
                <a:sym typeface="Arial"/>
              </a:rPr>
              <a:t>이미지 분류</a:t>
            </a:r>
            <a:endParaRPr sz="2800" b="1">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g386185d9392_0_12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800"/>
              <a:buFont typeface="Arial"/>
              <a:buNone/>
            </a:pPr>
            <a:r>
              <a:rPr lang="ko-KR" sz="2800" b="1">
                <a:latin typeface="Arial"/>
                <a:ea typeface="Arial"/>
                <a:cs typeface="Arial"/>
                <a:sym typeface="Arial"/>
              </a:rPr>
              <a:t>전통적인 프로그래밍  vs  머신러닝</a:t>
            </a:r>
            <a:endParaRPr sz="2800" b="1">
              <a:latin typeface="Arial"/>
              <a:ea typeface="Arial"/>
              <a:cs typeface="Arial"/>
              <a:sym typeface="Arial"/>
            </a:endParaRPr>
          </a:p>
        </p:txBody>
      </p:sp>
      <p:pic>
        <p:nvPicPr>
          <p:cNvPr id="209" name="Google Shape;209;g386185d9392_0_124" descr="D:\수업자료\WebJSP\문서\ML 앱웹과정\다운로드 (1).png"/>
          <p:cNvPicPr preferRelativeResize="0"/>
          <p:nvPr/>
        </p:nvPicPr>
        <p:blipFill rotWithShape="1">
          <a:blip r:embed="rId3">
            <a:alphaModFix/>
          </a:blip>
          <a:srcRect/>
          <a:stretch/>
        </p:blipFill>
        <p:spPr>
          <a:xfrm>
            <a:off x="67074" y="1500174"/>
            <a:ext cx="9005520" cy="278608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g386185d9392_0_13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800"/>
              <a:buFont typeface="Arial"/>
              <a:buNone/>
            </a:pPr>
            <a:r>
              <a:rPr lang="ko-KR" sz="2800" b="1">
                <a:latin typeface="Arial"/>
                <a:ea typeface="Arial"/>
                <a:cs typeface="Arial"/>
                <a:sym typeface="Arial"/>
              </a:rPr>
              <a:t>전통적인 프로그래밍</a:t>
            </a:r>
            <a:endParaRPr sz="2800" b="1">
              <a:latin typeface="Arial"/>
              <a:ea typeface="Arial"/>
              <a:cs typeface="Arial"/>
              <a:sym typeface="Arial"/>
            </a:endParaRPr>
          </a:p>
        </p:txBody>
      </p:sp>
      <p:pic>
        <p:nvPicPr>
          <p:cNvPr id="215" name="Google Shape;215;g386185d9392_0_130" descr="C:\Users\wool\Downloads\gan3_1.jpg"/>
          <p:cNvPicPr preferRelativeResize="0"/>
          <p:nvPr/>
        </p:nvPicPr>
        <p:blipFill rotWithShape="1">
          <a:blip r:embed="rId3">
            <a:alphaModFix/>
          </a:blip>
          <a:srcRect/>
          <a:stretch/>
        </p:blipFill>
        <p:spPr>
          <a:xfrm>
            <a:off x="4857752" y="1500174"/>
            <a:ext cx="2821802" cy="2500330"/>
          </a:xfrm>
          <a:prstGeom prst="rect">
            <a:avLst/>
          </a:prstGeom>
          <a:noFill/>
          <a:ln>
            <a:noFill/>
          </a:ln>
        </p:spPr>
      </p:pic>
      <p:sp>
        <p:nvSpPr>
          <p:cNvPr id="216" name="Google Shape;216;g386185d9392_0_130"/>
          <p:cNvSpPr txBox="1"/>
          <p:nvPr/>
        </p:nvSpPr>
        <p:spPr>
          <a:xfrm>
            <a:off x="1643042" y="1928802"/>
            <a:ext cx="2786100" cy="1598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C00000"/>
              </a:buClr>
              <a:buSzPts val="1800"/>
              <a:buFont typeface="Arial"/>
              <a:buNone/>
            </a:pPr>
            <a:r>
              <a:rPr lang="ko-KR" sz="1800" b="1" i="0" u="none" strike="noStrike" cap="none">
                <a:solidFill>
                  <a:srgbClr val="C00000"/>
                </a:solidFill>
                <a:latin typeface="Arial"/>
                <a:ea typeface="Arial"/>
                <a:cs typeface="Arial"/>
                <a:sym typeface="Arial"/>
              </a:rPr>
              <a:t>대상의 특징을 개발자가 미리 프로그래밍</a:t>
            </a:r>
            <a:endParaRPr sz="1800" b="1" i="0" u="none" strike="noStrike" cap="none">
              <a:solidFill>
                <a:srgbClr val="C00000"/>
              </a:solidFill>
              <a:latin typeface="Arial"/>
              <a:ea typeface="Arial"/>
              <a:cs typeface="Arial"/>
              <a:sym typeface="Arial"/>
            </a:endParaRPr>
          </a:p>
        </p:txBody>
      </p:sp>
      <p:pic>
        <p:nvPicPr>
          <p:cNvPr id="217" name="Google Shape;217;g386185d9392_0_130" descr="C:\Users\wool\Downloads\gan2_1.jpg"/>
          <p:cNvPicPr preferRelativeResize="0"/>
          <p:nvPr/>
        </p:nvPicPr>
        <p:blipFill rotWithShape="1">
          <a:blip r:embed="rId4">
            <a:alphaModFix/>
          </a:blip>
          <a:srcRect/>
          <a:stretch/>
        </p:blipFill>
        <p:spPr>
          <a:xfrm>
            <a:off x="1785918" y="4572008"/>
            <a:ext cx="5638800" cy="1790700"/>
          </a:xfrm>
          <a:prstGeom prst="rect">
            <a:avLst/>
          </a:prstGeom>
          <a:noFill/>
          <a:ln>
            <a:noFill/>
          </a:ln>
        </p:spPr>
      </p:pic>
      <p:sp>
        <p:nvSpPr>
          <p:cNvPr id="218" name="Google Shape;218;g386185d9392_0_130"/>
          <p:cNvSpPr/>
          <p:nvPr/>
        </p:nvSpPr>
        <p:spPr>
          <a:xfrm>
            <a:off x="1142976" y="1214422"/>
            <a:ext cx="6929400" cy="3071700"/>
          </a:xfrm>
          <a:prstGeom prst="roundRect">
            <a:avLst>
              <a:gd name="adj" fmla="val 16667"/>
            </a:avLst>
          </a:prstGeom>
          <a:noFill/>
          <a:ln w="9525"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g39826d95a6e_0_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ko-KR"/>
              <a:t>네이버 쇼핑 </a:t>
            </a:r>
            <a:endParaRPr/>
          </a:p>
        </p:txBody>
      </p:sp>
      <p:sp>
        <p:nvSpPr>
          <p:cNvPr id="100" name="Google Shape;100;g39826d95a6e_0_0"/>
          <p:cNvSpPr txBox="1">
            <a:spLocks noGrp="1"/>
          </p:cNvSpPr>
          <p:nvPr>
            <p:ph type="body" idx="1"/>
          </p:nvPr>
        </p:nvSpPr>
        <p:spPr>
          <a:xfrm>
            <a:off x="457200" y="1570296"/>
            <a:ext cx="8229600" cy="540000"/>
          </a:xfrm>
          <a:prstGeom prst="rect">
            <a:avLst/>
          </a:prstGeom>
          <a:noFill/>
          <a:ln>
            <a:noFill/>
          </a:ln>
        </p:spPr>
        <p:txBody>
          <a:bodyPr spcFirstLastPara="1" wrap="square" lIns="91425" tIns="45700" rIns="91425" bIns="45700" anchor="t" anchorCtr="0">
            <a:noAutofit/>
          </a:bodyPr>
          <a:lstStyle/>
          <a:p>
            <a:pPr marL="0" lvl="0" indent="0" algn="ctr" rtl="0">
              <a:lnSpc>
                <a:spcPct val="130000"/>
              </a:lnSpc>
              <a:spcBef>
                <a:spcPts val="360"/>
              </a:spcBef>
              <a:spcAft>
                <a:spcPts val="0"/>
              </a:spcAft>
              <a:buSzPts val="688"/>
              <a:buNone/>
            </a:pPr>
            <a:r>
              <a:rPr lang="ko-KR" sz="2212">
                <a:solidFill>
                  <a:srgbClr val="001D35"/>
                </a:solidFill>
                <a:latin typeface="Arial"/>
                <a:ea typeface="Arial"/>
                <a:cs typeface="Arial"/>
                <a:sym typeface="Arial"/>
              </a:rPr>
              <a:t>여러분이 원하는 상품을 먼저 보여드릴게요!</a:t>
            </a:r>
            <a:endParaRPr sz="2212">
              <a:solidFill>
                <a:srgbClr val="001D35"/>
              </a:solidFill>
              <a:latin typeface="Arial"/>
              <a:ea typeface="Arial"/>
              <a:cs typeface="Arial"/>
              <a:sym typeface="Arial"/>
            </a:endParaRPr>
          </a:p>
          <a:p>
            <a:pPr marL="0" lvl="0" indent="0" algn="ctr" rtl="0">
              <a:lnSpc>
                <a:spcPct val="130000"/>
              </a:lnSpc>
              <a:spcBef>
                <a:spcPts val="0"/>
              </a:spcBef>
              <a:spcAft>
                <a:spcPts val="0"/>
              </a:spcAft>
              <a:buSzPts val="688"/>
              <a:buNone/>
            </a:pPr>
            <a:endParaRPr sz="2102">
              <a:solidFill>
                <a:srgbClr val="001D35"/>
              </a:solidFill>
              <a:latin typeface="Arial"/>
              <a:ea typeface="Arial"/>
              <a:cs typeface="Arial"/>
              <a:sym typeface="Arial"/>
            </a:endParaRPr>
          </a:p>
        </p:txBody>
      </p:sp>
      <p:pic>
        <p:nvPicPr>
          <p:cNvPr id="101" name="Google Shape;101;g39826d95a6e_0_0" title="스크린샷 2025-10-28 오후 11.04.19.png"/>
          <p:cNvPicPr preferRelativeResize="0"/>
          <p:nvPr/>
        </p:nvPicPr>
        <p:blipFill rotWithShape="1">
          <a:blip r:embed="rId3">
            <a:alphaModFix/>
          </a:blip>
          <a:srcRect/>
          <a:stretch/>
        </p:blipFill>
        <p:spPr>
          <a:xfrm>
            <a:off x="837138" y="2048237"/>
            <a:ext cx="7469729" cy="4747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Google Shape;223;g386185d9392_0_139" descr="D:\수업자료\WebJSP\문서\ML 앱웹과정\TTpIGvo.jpg"/>
          <p:cNvPicPr preferRelativeResize="0"/>
          <p:nvPr/>
        </p:nvPicPr>
        <p:blipFill rotWithShape="1">
          <a:blip r:embed="rId3">
            <a:alphaModFix/>
          </a:blip>
          <a:srcRect/>
          <a:stretch/>
        </p:blipFill>
        <p:spPr>
          <a:xfrm>
            <a:off x="2285984" y="1500174"/>
            <a:ext cx="4922066" cy="4799016"/>
          </a:xfrm>
          <a:prstGeom prst="rect">
            <a:avLst/>
          </a:prstGeom>
          <a:noFill/>
          <a:ln>
            <a:noFill/>
          </a:ln>
        </p:spPr>
      </p:pic>
      <p:sp>
        <p:nvSpPr>
          <p:cNvPr id="224" name="Google Shape;224;g386185d9392_0_13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800"/>
              <a:buFont typeface="Arial"/>
              <a:buNone/>
            </a:pPr>
            <a:r>
              <a:rPr lang="ko-KR" sz="2800" b="1">
                <a:latin typeface="Arial"/>
                <a:ea typeface="Arial"/>
                <a:cs typeface="Arial"/>
                <a:sym typeface="Arial"/>
              </a:rPr>
              <a:t>다음 중 치와와는?</a:t>
            </a:r>
            <a:endParaRPr sz="2800" b="1">
              <a:latin typeface="Arial"/>
              <a:ea typeface="Arial"/>
              <a:cs typeface="Arial"/>
              <a:sym typeface="Arial"/>
            </a:endParaRPr>
          </a:p>
        </p:txBody>
      </p:sp>
      <p:sp>
        <p:nvSpPr>
          <p:cNvPr id="225" name="Google Shape;225;g386185d9392_0_139"/>
          <p:cNvSpPr txBox="1"/>
          <p:nvPr/>
        </p:nvSpPr>
        <p:spPr>
          <a:xfrm rot="-891034">
            <a:off x="-283219" y="104115"/>
            <a:ext cx="3245818" cy="1558326"/>
          </a:xfrm>
          <a:prstGeom prst="rect">
            <a:avLst/>
          </a:prstGeom>
          <a:noFill/>
          <a:ln>
            <a:noFill/>
          </a:ln>
        </p:spPr>
        <p:txBody>
          <a:bodyPr spcFirstLastPara="1" wrap="square" lIns="91425" tIns="45700" rIns="91425" bIns="45700" anchor="ctr" anchorCtr="0">
            <a:normAutofit lnSpcReduction="10000"/>
          </a:bodyPr>
          <a:lstStyle/>
          <a:p>
            <a:pPr marL="0" marR="0" lvl="0" indent="0" algn="ctr" rtl="0">
              <a:lnSpc>
                <a:spcPct val="100000"/>
              </a:lnSpc>
              <a:spcBef>
                <a:spcPts val="0"/>
              </a:spcBef>
              <a:spcAft>
                <a:spcPts val="0"/>
              </a:spcAft>
              <a:buClr>
                <a:srgbClr val="FF0000"/>
              </a:buClr>
              <a:buSzPts val="2000"/>
              <a:buFont typeface="Arial"/>
              <a:buNone/>
            </a:pPr>
            <a:r>
              <a:rPr lang="ko-KR" sz="2000" b="1" i="0" u="none" strike="noStrike" cap="none">
                <a:solidFill>
                  <a:srgbClr val="FF0000"/>
                </a:solidFill>
                <a:latin typeface="Arial"/>
                <a:ea typeface="Arial"/>
                <a:cs typeface="Arial"/>
                <a:sym typeface="Arial"/>
              </a:rPr>
              <a:t>강아지의 특징</a:t>
            </a:r>
            <a:endParaRPr sz="2000" b="1" i="0" u="none" strike="noStrike" cap="none">
              <a:solidFill>
                <a:srgbClr val="FF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2000"/>
              <a:buFont typeface="Malgun Gothic"/>
              <a:buNone/>
            </a:pPr>
            <a:endParaRPr sz="2000" b="1" i="0" u="none" strike="noStrike" cap="none">
              <a:solidFill>
                <a:srgbClr val="FF0000"/>
              </a:solidFill>
              <a:latin typeface="Arial"/>
              <a:ea typeface="Arial"/>
              <a:cs typeface="Arial"/>
              <a:sym typeface="Arial"/>
            </a:endParaRPr>
          </a:p>
          <a:p>
            <a:pPr marL="0" marR="0" lvl="0" indent="0" algn="ctr" rtl="0">
              <a:lnSpc>
                <a:spcPct val="100000"/>
              </a:lnSpc>
              <a:spcBef>
                <a:spcPts val="0"/>
              </a:spcBef>
              <a:spcAft>
                <a:spcPts val="0"/>
              </a:spcAft>
              <a:buClr>
                <a:srgbClr val="FF0000"/>
              </a:buClr>
              <a:buSzPts val="2000"/>
              <a:buFont typeface="Arial"/>
              <a:buNone/>
            </a:pPr>
            <a:r>
              <a:rPr lang="ko-KR" sz="2000" b="1" i="0" u="none" strike="noStrike" cap="none">
                <a:solidFill>
                  <a:srgbClr val="FF0000"/>
                </a:solidFill>
                <a:latin typeface="Arial"/>
                <a:ea typeface="Arial"/>
                <a:cs typeface="Arial"/>
                <a:sym typeface="Arial"/>
              </a:rPr>
              <a:t>껌정 눈동자</a:t>
            </a:r>
            <a:endParaRPr sz="2000" b="1" i="0" u="none" strike="noStrike" cap="none">
              <a:solidFill>
                <a:srgbClr val="FF0000"/>
              </a:solidFill>
              <a:latin typeface="Arial"/>
              <a:ea typeface="Arial"/>
              <a:cs typeface="Arial"/>
              <a:sym typeface="Arial"/>
            </a:endParaRPr>
          </a:p>
          <a:p>
            <a:pPr marL="0" marR="0" lvl="0" indent="0" algn="ctr" rtl="0">
              <a:lnSpc>
                <a:spcPct val="100000"/>
              </a:lnSpc>
              <a:spcBef>
                <a:spcPts val="0"/>
              </a:spcBef>
              <a:spcAft>
                <a:spcPts val="0"/>
              </a:spcAft>
              <a:buClr>
                <a:srgbClr val="FF0000"/>
              </a:buClr>
              <a:buSzPts val="2000"/>
              <a:buFont typeface="Arial"/>
              <a:buNone/>
            </a:pPr>
            <a:r>
              <a:rPr lang="ko-KR" sz="2000" b="1" i="0" u="none" strike="noStrike" cap="none">
                <a:solidFill>
                  <a:srgbClr val="FF0000"/>
                </a:solidFill>
                <a:latin typeface="Arial"/>
                <a:ea typeface="Arial"/>
                <a:cs typeface="Arial"/>
                <a:sym typeface="Arial"/>
              </a:rPr>
              <a:t>동그란 윤곽의 얼굴선</a:t>
            </a:r>
            <a:endParaRPr sz="2000" b="1" i="0" u="none" strike="noStrike" cap="none">
              <a:solidFill>
                <a:srgbClr val="FF0000"/>
              </a:solidFill>
              <a:latin typeface="Arial"/>
              <a:ea typeface="Arial"/>
              <a:cs typeface="Arial"/>
              <a:sym typeface="Arial"/>
            </a:endParaRPr>
          </a:p>
          <a:p>
            <a:pPr marL="0" marR="0" lvl="0" indent="0" algn="ctr" rtl="0">
              <a:lnSpc>
                <a:spcPct val="100000"/>
              </a:lnSpc>
              <a:spcBef>
                <a:spcPts val="0"/>
              </a:spcBef>
              <a:spcAft>
                <a:spcPts val="0"/>
              </a:spcAft>
              <a:buClr>
                <a:srgbClr val="FF0000"/>
              </a:buClr>
              <a:buSzPts val="2000"/>
              <a:buFont typeface="Arial"/>
              <a:buNone/>
            </a:pPr>
            <a:r>
              <a:rPr lang="ko-KR" sz="2000" b="1" i="0" u="none" strike="noStrike" cap="none">
                <a:solidFill>
                  <a:srgbClr val="FF0000"/>
                </a:solidFill>
                <a:latin typeface="Arial"/>
                <a:ea typeface="Arial"/>
                <a:cs typeface="Arial"/>
                <a:sym typeface="Arial"/>
              </a:rPr>
              <a:t>눈동자 사이의 까만 코</a:t>
            </a:r>
            <a:endParaRPr sz="2000" b="1" i="0" u="none" strike="noStrike" cap="none">
              <a:solidFill>
                <a:srgbClr val="FF0000"/>
              </a:solidFill>
              <a:latin typeface="Arial"/>
              <a:ea typeface="Arial"/>
              <a:cs typeface="Arial"/>
              <a:sym typeface="Arial"/>
            </a:endParaRPr>
          </a:p>
        </p:txBody>
      </p:sp>
      <p:sp>
        <p:nvSpPr>
          <p:cNvPr id="226" name="Google Shape;226;g386185d9392_0_139"/>
          <p:cNvSpPr txBox="1"/>
          <p:nvPr/>
        </p:nvSpPr>
        <p:spPr>
          <a:xfrm rot="-954451">
            <a:off x="6961740" y="5902367"/>
            <a:ext cx="2119048" cy="768326"/>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rgbClr val="3F3F3F"/>
              </a:buClr>
              <a:buSzPts val="1600"/>
              <a:buFont typeface="Arial"/>
              <a:buNone/>
            </a:pPr>
            <a:r>
              <a:rPr lang="ko-KR" sz="1600" b="1" i="0" u="none" strike="noStrike" cap="none">
                <a:solidFill>
                  <a:srgbClr val="3F3F3F"/>
                </a:solidFill>
                <a:latin typeface="Arial"/>
                <a:ea typeface="Arial"/>
                <a:cs typeface="Arial"/>
                <a:sym typeface="Arial"/>
              </a:rPr>
              <a:t>머신러닝 기술 필요</a:t>
            </a:r>
            <a:endParaRPr sz="1600" b="1" i="0" u="none" strike="noStrike" cap="none">
              <a:solidFill>
                <a:srgbClr val="3F3F3F"/>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g386185d9392_0_14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800"/>
              <a:buFont typeface="Arial"/>
              <a:buNone/>
            </a:pPr>
            <a:r>
              <a:rPr lang="ko-KR" sz="2800" b="1">
                <a:latin typeface="Arial"/>
                <a:ea typeface="Arial"/>
                <a:cs typeface="Arial"/>
                <a:sym typeface="Arial"/>
              </a:rPr>
              <a:t>머신러닝 활용 – 이미지분류 [지도학습]</a:t>
            </a:r>
            <a:endParaRPr sz="2800" b="1">
              <a:latin typeface="Arial"/>
              <a:ea typeface="Arial"/>
              <a:cs typeface="Arial"/>
              <a:sym typeface="Arial"/>
            </a:endParaRPr>
          </a:p>
        </p:txBody>
      </p:sp>
      <p:pic>
        <p:nvPicPr>
          <p:cNvPr id="232" name="Google Shape;232;g386185d9392_0_147" descr="D:\수업자료\WebJSP\문서\ML 앱웹과정\gan2.jpg"/>
          <p:cNvPicPr preferRelativeResize="0"/>
          <p:nvPr/>
        </p:nvPicPr>
        <p:blipFill rotWithShape="1">
          <a:blip r:embed="rId3">
            <a:alphaModFix/>
          </a:blip>
          <a:srcRect/>
          <a:stretch/>
        </p:blipFill>
        <p:spPr>
          <a:xfrm>
            <a:off x="357158" y="1643050"/>
            <a:ext cx="8039100" cy="3914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g386185d9392_0_15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800"/>
              <a:buFont typeface="Arial"/>
              <a:buNone/>
            </a:pPr>
            <a:r>
              <a:rPr lang="ko-KR" sz="2800" b="1">
                <a:latin typeface="Arial"/>
                <a:ea typeface="Arial"/>
                <a:cs typeface="Arial"/>
                <a:sym typeface="Arial"/>
              </a:rPr>
              <a:t>머신러닝 활용 – 이미지분류 [비지도학습]</a:t>
            </a:r>
            <a:endParaRPr sz="2800" b="1">
              <a:latin typeface="Arial"/>
              <a:ea typeface="Arial"/>
              <a:cs typeface="Arial"/>
              <a:sym typeface="Arial"/>
            </a:endParaRPr>
          </a:p>
        </p:txBody>
      </p:sp>
      <p:pic>
        <p:nvPicPr>
          <p:cNvPr id="238" name="Google Shape;238;g386185d9392_0_153" descr="D:\수업자료\WebJSP\문서\ML 앱웹과정\3비지도학습.jpg"/>
          <p:cNvPicPr preferRelativeResize="0"/>
          <p:nvPr/>
        </p:nvPicPr>
        <p:blipFill rotWithShape="1">
          <a:blip r:embed="rId3">
            <a:alphaModFix/>
          </a:blip>
          <a:srcRect/>
          <a:stretch/>
        </p:blipFill>
        <p:spPr>
          <a:xfrm>
            <a:off x="642910" y="1428736"/>
            <a:ext cx="8174052" cy="459790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3" name="Google Shape;243;g386185d9392_0_159" descr="C:\Users\mrhi\Downloads\머신러닝과 딥러닝차이.png"/>
          <p:cNvPicPr preferRelativeResize="0"/>
          <p:nvPr/>
        </p:nvPicPr>
        <p:blipFill rotWithShape="1">
          <a:blip r:embed="rId3">
            <a:alphaModFix/>
          </a:blip>
          <a:srcRect/>
          <a:stretch/>
        </p:blipFill>
        <p:spPr>
          <a:xfrm>
            <a:off x="1000100" y="14278"/>
            <a:ext cx="7079712" cy="684372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g386185d9392_0_164"/>
          <p:cNvSpPr txBox="1"/>
          <p:nvPr/>
        </p:nvSpPr>
        <p:spPr>
          <a:xfrm>
            <a:off x="971600" y="642918"/>
            <a:ext cx="7272900" cy="831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ko-KR" sz="4800" b="0" i="0" u="none" strike="noStrike" cap="none">
                <a:solidFill>
                  <a:schemeClr val="dk1"/>
                </a:solidFill>
                <a:latin typeface="Arial"/>
                <a:ea typeface="Arial"/>
                <a:cs typeface="Arial"/>
                <a:sym typeface="Arial"/>
              </a:rPr>
              <a:t>머신러닝 이란?</a:t>
            </a:r>
            <a:endParaRPr sz="4800" b="0" i="0" u="none" strike="noStrike" cap="none">
              <a:solidFill>
                <a:schemeClr val="dk1"/>
              </a:solidFill>
              <a:latin typeface="Arial"/>
              <a:ea typeface="Arial"/>
              <a:cs typeface="Arial"/>
              <a:sym typeface="Arial"/>
            </a:endParaRPr>
          </a:p>
        </p:txBody>
      </p:sp>
      <p:sp>
        <p:nvSpPr>
          <p:cNvPr id="249" name="Google Shape;249;g386185d9392_0_164"/>
          <p:cNvSpPr txBox="1"/>
          <p:nvPr/>
        </p:nvSpPr>
        <p:spPr>
          <a:xfrm>
            <a:off x="500034" y="2000240"/>
            <a:ext cx="8215500" cy="20319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800"/>
              <a:buFont typeface="Arial"/>
              <a:buNone/>
            </a:pPr>
            <a:r>
              <a:rPr lang="ko-KR" sz="1800" b="0" i="0" u="none" strike="noStrike" cap="none">
                <a:solidFill>
                  <a:schemeClr val="dk1"/>
                </a:solidFill>
                <a:latin typeface="Malgun Gothic"/>
                <a:ea typeface="Malgun Gothic"/>
                <a:cs typeface="Malgun Gothic"/>
                <a:sym typeface="Malgun Gothic"/>
              </a:rPr>
              <a:t>컴퓨터 시스템이 데이터에서 학습하고 경험을 통해 </a:t>
            </a:r>
            <a:endParaRPr sz="1800" b="0" i="0" u="none" strike="noStrike" cap="none">
              <a:solidFill>
                <a:schemeClr val="dk1"/>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800"/>
              <a:buFont typeface="Arial"/>
              <a:buNone/>
            </a:pPr>
            <a:r>
              <a:rPr lang="ko-KR" sz="1800" b="0" i="0" u="none" strike="noStrike" cap="none">
                <a:solidFill>
                  <a:schemeClr val="dk1"/>
                </a:solidFill>
                <a:latin typeface="Malgun Gothic"/>
                <a:ea typeface="Malgun Gothic"/>
                <a:cs typeface="Malgun Gothic"/>
                <a:sym typeface="Malgun Gothic"/>
              </a:rPr>
              <a:t>스스로 성능을 개선하는 능력을 가진 인공지능의 한 분야</a:t>
            </a:r>
            <a:endParaRPr sz="1800" b="0" i="0" u="none" strike="noStrike" cap="none">
              <a:solidFill>
                <a:schemeClr val="dk1"/>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800"/>
              <a:buFont typeface="Arial"/>
              <a:buNone/>
            </a:pPr>
            <a:r>
              <a:rPr lang="ko-KR" sz="1800" b="0" i="0" u="none" strike="noStrike" cap="none">
                <a:solidFill>
                  <a:schemeClr val="dk1"/>
                </a:solidFill>
                <a:latin typeface="Malgun Gothic"/>
                <a:ea typeface="Malgun Gothic"/>
                <a:cs typeface="Malgun Gothic"/>
                <a:sym typeface="Malgun Gothic"/>
              </a:rPr>
              <a:t>전통적인 프로그래밍과는 달리, </a:t>
            </a:r>
            <a:endParaRPr sz="14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800"/>
              <a:buFont typeface="Arial"/>
              <a:buNone/>
            </a:pPr>
            <a:r>
              <a:rPr lang="ko-KR" sz="1800" b="0" i="0" u="none" strike="noStrike" cap="none">
                <a:solidFill>
                  <a:schemeClr val="dk1"/>
                </a:solidFill>
                <a:latin typeface="Malgun Gothic"/>
                <a:ea typeface="Malgun Gothic"/>
                <a:cs typeface="Malgun Gothic"/>
                <a:sym typeface="Malgun Gothic"/>
              </a:rPr>
              <a:t>명시적인 프로그래밍 없이 데이터에서 패턴을 학습하여 작업을 수행</a:t>
            </a:r>
            <a:endParaRPr sz="1800" b="0" i="0" u="none" strike="noStrike" cap="none">
              <a:solidFill>
                <a:schemeClr val="dk1"/>
              </a:solidFill>
              <a:latin typeface="Malgun Gothic"/>
              <a:ea typeface="Malgun Gothic"/>
              <a:cs typeface="Malgun Gothic"/>
              <a:sym typeface="Malgun Gothic"/>
            </a:endParaRPr>
          </a:p>
        </p:txBody>
      </p:sp>
      <p:sp>
        <p:nvSpPr>
          <p:cNvPr id="250" name="Google Shape;250;g386185d9392_0_164"/>
          <p:cNvSpPr txBox="1"/>
          <p:nvPr/>
        </p:nvSpPr>
        <p:spPr>
          <a:xfrm rot="-1858596">
            <a:off x="-577047" y="-105214"/>
            <a:ext cx="2295371" cy="1169500"/>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rgbClr val="C00000"/>
              </a:buClr>
              <a:buSzPts val="2800"/>
              <a:buFont typeface="Arial"/>
              <a:buNone/>
            </a:pPr>
            <a:r>
              <a:rPr lang="ko-KR" sz="2800" b="1" i="0" u="none" strike="noStrike" cap="none">
                <a:solidFill>
                  <a:srgbClr val="C00000"/>
                </a:solidFill>
                <a:latin typeface="Arial"/>
                <a:ea typeface="Arial"/>
                <a:cs typeface="Arial"/>
                <a:sym typeface="Arial"/>
              </a:rPr>
              <a:t>결론</a:t>
            </a:r>
            <a:endParaRPr sz="2800" b="1" i="0" u="none" strike="noStrike" cap="none">
              <a:solidFill>
                <a:srgbClr val="C00000"/>
              </a:solidFill>
              <a:latin typeface="Arial"/>
              <a:ea typeface="Arial"/>
              <a:cs typeface="Arial"/>
              <a:sym typeface="Arial"/>
            </a:endParaRPr>
          </a:p>
        </p:txBody>
      </p:sp>
      <p:sp>
        <p:nvSpPr>
          <p:cNvPr id="251" name="Google Shape;251;g386185d9392_0_164"/>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g38ca421eb27_0_3" title="machinLearning0.png"/>
          <p:cNvPicPr preferRelativeResize="0"/>
          <p:nvPr/>
        </p:nvPicPr>
        <p:blipFill rotWithShape="1">
          <a:blip r:embed="rId3">
            <a:alphaModFix/>
          </a:blip>
          <a:srcRect/>
          <a:stretch/>
        </p:blipFill>
        <p:spPr>
          <a:xfrm>
            <a:off x="0" y="605263"/>
            <a:ext cx="9144000" cy="564746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1" name="Google Shape;261;g38ca421eb27_0_7" title="machinLearning1.png"/>
          <p:cNvPicPr preferRelativeResize="0"/>
          <p:nvPr/>
        </p:nvPicPr>
        <p:blipFill rotWithShape="1">
          <a:blip r:embed="rId3">
            <a:alphaModFix/>
          </a:blip>
          <a:srcRect/>
          <a:stretch/>
        </p:blipFill>
        <p:spPr>
          <a:xfrm>
            <a:off x="3" y="104775"/>
            <a:ext cx="9143999" cy="664844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g38ca421eb27_0_11" title="machinLearning2.png"/>
          <p:cNvPicPr preferRelativeResize="0"/>
          <p:nvPr/>
        </p:nvPicPr>
        <p:blipFill rotWithShape="1">
          <a:blip r:embed="rId3">
            <a:alphaModFix/>
          </a:blip>
          <a:srcRect/>
          <a:stretch/>
        </p:blipFill>
        <p:spPr>
          <a:xfrm>
            <a:off x="3" y="196650"/>
            <a:ext cx="9144000" cy="646470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g38ca421eb27_0_15"/>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70707"/>
              <a:buNone/>
            </a:pPr>
            <a:r>
              <a:rPr lang="ko-KR" b="1"/>
              <a:t>선형 회귀를 이용한 예측</a:t>
            </a:r>
            <a:endParaRPr b="1"/>
          </a:p>
        </p:txBody>
      </p:sp>
      <p:sp>
        <p:nvSpPr>
          <p:cNvPr id="272" name="Google Shape;272;g38ca421eb27_0_15"/>
          <p:cNvSpPr txBox="1">
            <a:spLocks noGrp="1"/>
          </p:cNvSpPr>
          <p:nvPr>
            <p:ph type="body" idx="1"/>
          </p:nvPr>
        </p:nvSpPr>
        <p:spPr>
          <a:xfrm>
            <a:off x="311700" y="1536633"/>
            <a:ext cx="8520600" cy="4555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rmAutofit/>
          </a:bodyPr>
          <a:lstStyle/>
          <a:p>
            <a:pPr marL="0" lvl="0" indent="0" algn="ctr" rtl="0">
              <a:lnSpc>
                <a:spcPct val="115000"/>
              </a:lnSpc>
              <a:spcBef>
                <a:spcPts val="0"/>
              </a:spcBef>
              <a:spcAft>
                <a:spcPts val="0"/>
              </a:spcAft>
              <a:buSzPts val="1800"/>
              <a:buNone/>
            </a:pPr>
            <a:r>
              <a:rPr lang="ko-KR" sz="2000">
                <a:solidFill>
                  <a:schemeClr val="dk1"/>
                </a:solidFill>
              </a:rPr>
              <a:t>사과개수, 가격 :  (1개, 1100원), (2개, 2100원), (3개, 3100원)  </a:t>
            </a:r>
            <a:endParaRPr sz="2000">
              <a:solidFill>
                <a:schemeClr val="dk1"/>
              </a:solidFill>
            </a:endParaRPr>
          </a:p>
          <a:p>
            <a:pPr marL="0" lvl="0" indent="0" algn="ctr" rtl="0">
              <a:lnSpc>
                <a:spcPct val="115000"/>
              </a:lnSpc>
              <a:spcBef>
                <a:spcPts val="1200"/>
              </a:spcBef>
              <a:spcAft>
                <a:spcPts val="0"/>
              </a:spcAft>
              <a:buSzPts val="1800"/>
              <a:buNone/>
            </a:pPr>
            <a:r>
              <a:rPr lang="ko-KR" sz="2000">
                <a:solidFill>
                  <a:schemeClr val="dk1"/>
                </a:solidFill>
              </a:rPr>
              <a:t>이렇게 3개를 학습했다면. 5개일때는 얼마?</a:t>
            </a:r>
            <a:endParaRPr sz="2000">
              <a:solidFill>
                <a:schemeClr val="dk1"/>
              </a:solidFill>
            </a:endParaRPr>
          </a:p>
          <a:p>
            <a:pPr marL="0" lvl="0" indent="0" algn="ctr" rtl="0">
              <a:lnSpc>
                <a:spcPct val="115000"/>
              </a:lnSpc>
              <a:spcBef>
                <a:spcPts val="1200"/>
              </a:spcBef>
              <a:spcAft>
                <a:spcPts val="0"/>
              </a:spcAft>
              <a:buClr>
                <a:schemeClr val="dk1"/>
              </a:buClr>
              <a:buSzPts val="1100"/>
              <a:buFont typeface="Arial"/>
              <a:buNone/>
            </a:pPr>
            <a:endParaRPr sz="2000">
              <a:solidFill>
                <a:schemeClr val="dk1"/>
              </a:solidFill>
            </a:endParaRPr>
          </a:p>
          <a:p>
            <a:pPr marL="0" lvl="0" indent="0" algn="ctr" rtl="0">
              <a:lnSpc>
                <a:spcPct val="115000"/>
              </a:lnSpc>
              <a:spcBef>
                <a:spcPts val="1200"/>
              </a:spcBef>
              <a:spcAft>
                <a:spcPts val="1200"/>
              </a:spcAft>
              <a:buSzPts val="1800"/>
              <a:buNone/>
            </a:pPr>
            <a:r>
              <a:rPr lang="ko-KR" sz="2000">
                <a:solidFill>
                  <a:schemeClr val="dk1"/>
                </a:solidFill>
              </a:rPr>
              <a:t>H(가격) = W(1000)*X(개수) + B(100)</a:t>
            </a:r>
            <a:endParaRPr sz="20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g38ca421eb27_0_20" title="machinLearning3.png"/>
          <p:cNvPicPr preferRelativeResize="0"/>
          <p:nvPr/>
        </p:nvPicPr>
        <p:blipFill rotWithShape="1">
          <a:blip r:embed="rId3">
            <a:alphaModFix/>
          </a:blip>
          <a:srcRect/>
          <a:stretch/>
        </p:blipFill>
        <p:spPr>
          <a:xfrm>
            <a:off x="-2" y="368013"/>
            <a:ext cx="9143999" cy="6121970"/>
          </a:xfrm>
          <a:prstGeom prst="rect">
            <a:avLst/>
          </a:prstGeom>
          <a:noFill/>
          <a:ln>
            <a:noFill/>
          </a:ln>
        </p:spPr>
      </p:pic>
      <p:sp>
        <p:nvSpPr>
          <p:cNvPr id="278" name="Google Shape;278;g38ca421eb27_0_20"/>
          <p:cNvSpPr txBox="1"/>
          <p:nvPr/>
        </p:nvSpPr>
        <p:spPr>
          <a:xfrm>
            <a:off x="5776442" y="2396765"/>
            <a:ext cx="16128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ko-KR" sz="1200" b="1" i="0" u="none" strike="noStrike" cap="none">
                <a:solidFill>
                  <a:schemeClr val="accent1"/>
                </a:solidFill>
                <a:latin typeface="Arial"/>
                <a:ea typeface="Arial"/>
                <a:cs typeface="Arial"/>
                <a:sym typeface="Arial"/>
              </a:rPr>
              <a:t>가설값    -   실제값</a:t>
            </a:r>
            <a:endParaRPr sz="1200" b="1" i="0" u="none" strike="noStrike" cap="none">
              <a:solidFill>
                <a:schemeClr val="accen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39826d95a6e_0_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ko-KR"/>
              <a:t>당근마켓</a:t>
            </a:r>
            <a:endParaRPr/>
          </a:p>
        </p:txBody>
      </p:sp>
      <p:sp>
        <p:nvSpPr>
          <p:cNvPr id="108" name="Google Shape;108;g39826d95a6e_0_7"/>
          <p:cNvSpPr txBox="1">
            <a:spLocks noGrp="1"/>
          </p:cNvSpPr>
          <p:nvPr>
            <p:ph type="body" idx="1"/>
          </p:nvPr>
        </p:nvSpPr>
        <p:spPr>
          <a:xfrm>
            <a:off x="457200" y="1570296"/>
            <a:ext cx="8229600" cy="540000"/>
          </a:xfrm>
          <a:prstGeom prst="rect">
            <a:avLst/>
          </a:prstGeom>
          <a:noFill/>
          <a:ln>
            <a:noFill/>
          </a:ln>
        </p:spPr>
        <p:txBody>
          <a:bodyPr spcFirstLastPara="1" wrap="square" lIns="91425" tIns="45700" rIns="91425" bIns="45700" anchor="t" anchorCtr="0">
            <a:noAutofit/>
          </a:bodyPr>
          <a:lstStyle/>
          <a:p>
            <a:pPr marL="0" lvl="0" indent="0" algn="ctr" rtl="0">
              <a:lnSpc>
                <a:spcPct val="130000"/>
              </a:lnSpc>
              <a:spcBef>
                <a:spcPts val="360"/>
              </a:spcBef>
              <a:spcAft>
                <a:spcPts val="0"/>
              </a:spcAft>
              <a:buSzPts val="688"/>
              <a:buNone/>
            </a:pPr>
            <a:r>
              <a:rPr lang="ko-KR" sz="2212">
                <a:solidFill>
                  <a:srgbClr val="001D35"/>
                </a:solidFill>
                <a:latin typeface="Arial"/>
                <a:ea typeface="Arial"/>
                <a:cs typeface="Arial"/>
                <a:sym typeface="Arial"/>
              </a:rPr>
              <a:t>사진만 올려도 AI가 판매글을 대신 써드려요.</a:t>
            </a:r>
            <a:endParaRPr sz="2212">
              <a:solidFill>
                <a:srgbClr val="001D35"/>
              </a:solidFill>
              <a:latin typeface="Arial"/>
              <a:ea typeface="Arial"/>
              <a:cs typeface="Arial"/>
              <a:sym typeface="Arial"/>
            </a:endParaRPr>
          </a:p>
          <a:p>
            <a:pPr marL="0" lvl="0" indent="0" algn="ctr" rtl="0">
              <a:lnSpc>
                <a:spcPct val="130000"/>
              </a:lnSpc>
              <a:spcBef>
                <a:spcPts val="0"/>
              </a:spcBef>
              <a:spcAft>
                <a:spcPts val="0"/>
              </a:spcAft>
              <a:buSzPts val="688"/>
              <a:buNone/>
            </a:pPr>
            <a:endParaRPr sz="2102">
              <a:solidFill>
                <a:srgbClr val="001D35"/>
              </a:solidFill>
              <a:latin typeface="Arial"/>
              <a:ea typeface="Arial"/>
              <a:cs typeface="Arial"/>
              <a:sym typeface="Arial"/>
            </a:endParaRPr>
          </a:p>
        </p:txBody>
      </p:sp>
      <p:pic>
        <p:nvPicPr>
          <p:cNvPr id="109" name="Google Shape;109;g39826d95a6e_0_7" title="스크린샷 2025-10-28 오후 11.08.11.png"/>
          <p:cNvPicPr preferRelativeResize="0"/>
          <p:nvPr/>
        </p:nvPicPr>
        <p:blipFill rotWithShape="1">
          <a:blip r:embed="rId3">
            <a:alphaModFix/>
          </a:blip>
          <a:srcRect/>
          <a:stretch/>
        </p:blipFill>
        <p:spPr>
          <a:xfrm>
            <a:off x="386675" y="2063752"/>
            <a:ext cx="8370647" cy="4747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g38ca421eb27_0_25"/>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ko-KR" sz="3459" b="1"/>
              <a:t>간경화 or 고혈압 예측 머신러닝 원리</a:t>
            </a:r>
            <a:endParaRPr sz="3459" b="1"/>
          </a:p>
        </p:txBody>
      </p:sp>
      <p:sp>
        <p:nvSpPr>
          <p:cNvPr id="284" name="Google Shape;284;g38ca421eb27_0_25"/>
          <p:cNvSpPr txBox="1">
            <a:spLocks noGrp="1"/>
          </p:cNvSpPr>
          <p:nvPr>
            <p:ph type="body" idx="1"/>
          </p:nvPr>
        </p:nvSpPr>
        <p:spPr>
          <a:xfrm>
            <a:off x="311700" y="1536633"/>
            <a:ext cx="8520600" cy="5010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95000"/>
              </a:lnSpc>
              <a:spcBef>
                <a:spcPts val="0"/>
              </a:spcBef>
              <a:spcAft>
                <a:spcPts val="0"/>
              </a:spcAft>
              <a:buSzPts val="935"/>
              <a:buNone/>
            </a:pPr>
            <a:endParaRPr sz="1629"/>
          </a:p>
          <a:p>
            <a:pPr marL="0" lvl="0" indent="0" algn="ctr" rtl="0">
              <a:lnSpc>
                <a:spcPct val="95000"/>
              </a:lnSpc>
              <a:spcBef>
                <a:spcPts val="0"/>
              </a:spcBef>
              <a:spcAft>
                <a:spcPts val="0"/>
              </a:spcAft>
              <a:buSzPts val="935"/>
              <a:buNone/>
            </a:pPr>
            <a:r>
              <a:rPr lang="ko-KR" sz="1629">
                <a:solidFill>
                  <a:schemeClr val="dk1"/>
                </a:solidFill>
              </a:rPr>
              <a:t>요인) 식습관, 술, 담배, 스트레스, 수면, 유전 — 이런 요인들에 의한 질환 확률 예측.</a:t>
            </a:r>
            <a:endParaRPr sz="1629">
              <a:solidFill>
                <a:schemeClr val="dk1"/>
              </a:solidFill>
            </a:endParaRPr>
          </a:p>
          <a:p>
            <a:pPr marL="0" lvl="0" indent="0" algn="ctr" rtl="0">
              <a:lnSpc>
                <a:spcPct val="95000"/>
              </a:lnSpc>
              <a:spcBef>
                <a:spcPts val="1200"/>
              </a:spcBef>
              <a:spcAft>
                <a:spcPts val="0"/>
              </a:spcAft>
              <a:buClr>
                <a:schemeClr val="dk1"/>
              </a:buClr>
              <a:buSzPts val="935"/>
              <a:buFont typeface="Arial"/>
              <a:buNone/>
            </a:pPr>
            <a:endParaRPr sz="1629">
              <a:solidFill>
                <a:schemeClr val="dk1"/>
              </a:solidFill>
            </a:endParaRPr>
          </a:p>
          <a:p>
            <a:pPr marL="0" lvl="0" indent="0" algn="ctr" rtl="0">
              <a:lnSpc>
                <a:spcPct val="95000"/>
              </a:lnSpc>
              <a:spcBef>
                <a:spcPts val="1200"/>
              </a:spcBef>
              <a:spcAft>
                <a:spcPts val="0"/>
              </a:spcAft>
              <a:buSzPts val="935"/>
              <a:buNone/>
            </a:pPr>
            <a:r>
              <a:rPr lang="ko-KR" sz="1629">
                <a:solidFill>
                  <a:schemeClr val="dk1"/>
                </a:solidFill>
              </a:rPr>
              <a:t>요인(x값)이 6가지이므로</a:t>
            </a:r>
            <a:endParaRPr sz="1629">
              <a:solidFill>
                <a:schemeClr val="dk1"/>
              </a:solidFill>
            </a:endParaRPr>
          </a:p>
          <a:p>
            <a:pPr marL="0" lvl="0" indent="0" algn="ctr" rtl="0">
              <a:lnSpc>
                <a:spcPct val="95000"/>
              </a:lnSpc>
              <a:spcBef>
                <a:spcPts val="1200"/>
              </a:spcBef>
              <a:spcAft>
                <a:spcPts val="0"/>
              </a:spcAft>
              <a:buSzPts val="935"/>
              <a:buNone/>
            </a:pPr>
            <a:r>
              <a:rPr lang="ko-KR" sz="1629">
                <a:solidFill>
                  <a:schemeClr val="dk1"/>
                </a:solidFill>
              </a:rPr>
              <a:t>6개 중 1개의 요인을 가진 사람은 1/6 --&gt; (0.15) 15%</a:t>
            </a:r>
            <a:endParaRPr sz="1629">
              <a:solidFill>
                <a:schemeClr val="dk1"/>
              </a:solidFill>
            </a:endParaRPr>
          </a:p>
          <a:p>
            <a:pPr marL="0" lvl="0" indent="0" algn="ctr" rtl="0">
              <a:lnSpc>
                <a:spcPct val="95000"/>
              </a:lnSpc>
              <a:spcBef>
                <a:spcPts val="1200"/>
              </a:spcBef>
              <a:spcAft>
                <a:spcPts val="0"/>
              </a:spcAft>
              <a:buSzPts val="935"/>
              <a:buNone/>
            </a:pPr>
            <a:r>
              <a:rPr lang="ko-KR" sz="1629">
                <a:solidFill>
                  <a:schemeClr val="dk1"/>
                </a:solidFill>
              </a:rPr>
              <a:t>6개 중 5개의 요인을 가진 사람은 5/6 --&gt; (0.82) 82%</a:t>
            </a:r>
            <a:endParaRPr sz="1629">
              <a:solidFill>
                <a:schemeClr val="dk1"/>
              </a:solidFill>
            </a:endParaRPr>
          </a:p>
          <a:p>
            <a:pPr marL="0" lvl="0" indent="0" algn="ctr" rtl="0">
              <a:lnSpc>
                <a:spcPct val="95000"/>
              </a:lnSpc>
              <a:spcBef>
                <a:spcPts val="1200"/>
              </a:spcBef>
              <a:spcAft>
                <a:spcPts val="0"/>
              </a:spcAft>
              <a:buSzPts val="935"/>
              <a:buNone/>
            </a:pPr>
            <a:r>
              <a:rPr lang="ko-KR" sz="1629">
                <a:solidFill>
                  <a:schemeClr val="dk1"/>
                </a:solidFill>
              </a:rPr>
              <a:t>이런식으로 예측 가능</a:t>
            </a:r>
            <a:endParaRPr sz="1629">
              <a:solidFill>
                <a:schemeClr val="dk1"/>
              </a:solidFill>
            </a:endParaRPr>
          </a:p>
          <a:p>
            <a:pPr marL="0" lvl="0" indent="0" algn="ctr" rtl="0">
              <a:lnSpc>
                <a:spcPct val="95000"/>
              </a:lnSpc>
              <a:spcBef>
                <a:spcPts val="1200"/>
              </a:spcBef>
              <a:spcAft>
                <a:spcPts val="0"/>
              </a:spcAft>
              <a:buClr>
                <a:schemeClr val="dk1"/>
              </a:buClr>
              <a:buSzPts val="935"/>
              <a:buFont typeface="Arial"/>
              <a:buNone/>
            </a:pPr>
            <a:endParaRPr sz="1629">
              <a:solidFill>
                <a:schemeClr val="dk1"/>
              </a:solidFill>
            </a:endParaRPr>
          </a:p>
          <a:p>
            <a:pPr marL="0" lvl="0" indent="0" algn="ctr" rtl="0">
              <a:lnSpc>
                <a:spcPct val="95000"/>
              </a:lnSpc>
              <a:spcBef>
                <a:spcPts val="1200"/>
              </a:spcBef>
              <a:spcAft>
                <a:spcPts val="0"/>
              </a:spcAft>
              <a:buSzPts val="935"/>
              <a:buNone/>
            </a:pPr>
            <a:r>
              <a:rPr lang="ko-KR" sz="1629">
                <a:solidFill>
                  <a:schemeClr val="dk1"/>
                </a:solidFill>
              </a:rPr>
              <a:t>        다만, 각 요인 마다 더 강하게 영향을 미치는 요인에 가중치 값 필요. weight</a:t>
            </a:r>
            <a:endParaRPr sz="1629">
              <a:solidFill>
                <a:schemeClr val="dk1"/>
              </a:solidFill>
            </a:endParaRPr>
          </a:p>
          <a:p>
            <a:pPr marL="0" lvl="0" indent="0" algn="ctr" rtl="0">
              <a:lnSpc>
                <a:spcPct val="95000"/>
              </a:lnSpc>
              <a:spcBef>
                <a:spcPts val="1200"/>
              </a:spcBef>
              <a:spcAft>
                <a:spcPts val="0"/>
              </a:spcAft>
              <a:buClr>
                <a:schemeClr val="dk1"/>
              </a:buClr>
              <a:buSzPts val="935"/>
              <a:buFont typeface="Arial"/>
              <a:buNone/>
            </a:pPr>
            <a:r>
              <a:rPr lang="ko-KR" sz="1629">
                <a:solidFill>
                  <a:schemeClr val="dk1"/>
                </a:solidFill>
              </a:rPr>
              <a:t>이 값을 어떤값을 줄 것인가가 가장 어려운 부분임.</a:t>
            </a:r>
            <a:endParaRPr sz="1629">
              <a:solidFill>
                <a:schemeClr val="dk1"/>
              </a:solidFill>
            </a:endParaRPr>
          </a:p>
          <a:p>
            <a:pPr marL="0" lvl="0" indent="0" algn="ctr" rtl="0">
              <a:lnSpc>
                <a:spcPct val="95000"/>
              </a:lnSpc>
              <a:spcBef>
                <a:spcPts val="1200"/>
              </a:spcBef>
              <a:spcAft>
                <a:spcPts val="0"/>
              </a:spcAft>
              <a:buClr>
                <a:schemeClr val="dk1"/>
              </a:buClr>
              <a:buSzPts val="935"/>
              <a:buFont typeface="Arial"/>
              <a:buNone/>
            </a:pPr>
            <a:r>
              <a:rPr lang="ko-KR" sz="1629">
                <a:solidFill>
                  <a:schemeClr val="dk1"/>
                </a:solidFill>
              </a:rPr>
              <a:t>이를 머신러닝 알고리즘으로 예측 </a:t>
            </a:r>
            <a:endParaRPr sz="1629">
              <a:solidFill>
                <a:schemeClr val="dk1"/>
              </a:solidFill>
            </a:endParaRPr>
          </a:p>
          <a:p>
            <a:pPr marL="0" lvl="0" indent="0" algn="ctr" rtl="0">
              <a:lnSpc>
                <a:spcPct val="95000"/>
              </a:lnSpc>
              <a:spcBef>
                <a:spcPts val="1200"/>
              </a:spcBef>
              <a:spcAft>
                <a:spcPts val="1200"/>
              </a:spcAft>
              <a:buSzPts val="935"/>
              <a:buNone/>
            </a:pPr>
            <a:endParaRPr sz="1629">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289" name="Google Shape;289;g38ca421eb27_0_30" title="machinLearning4.png"/>
          <p:cNvPicPr preferRelativeResize="0"/>
          <p:nvPr/>
        </p:nvPicPr>
        <p:blipFill rotWithShape="1">
          <a:blip r:embed="rId3">
            <a:alphaModFix/>
          </a:blip>
          <a:srcRect/>
          <a:stretch/>
        </p:blipFill>
        <p:spPr>
          <a:xfrm>
            <a:off x="-1" y="0"/>
            <a:ext cx="9143999" cy="652731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4" name="Google Shape;294;g38ca421eb27_0_34" title="machinLearning5.png"/>
          <p:cNvPicPr preferRelativeResize="0"/>
          <p:nvPr/>
        </p:nvPicPr>
        <p:blipFill rotWithShape="1">
          <a:blip r:embed="rId3">
            <a:alphaModFix/>
          </a:blip>
          <a:srcRect/>
          <a:stretch/>
        </p:blipFill>
        <p:spPr>
          <a:xfrm>
            <a:off x="-4" y="0"/>
            <a:ext cx="9143999" cy="649340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Google Shape;299;g38ca421eb27_0_38" title="machinLearning6.png"/>
          <p:cNvPicPr preferRelativeResize="0"/>
          <p:nvPr/>
        </p:nvPicPr>
        <p:blipFill rotWithShape="1">
          <a:blip r:embed="rId3">
            <a:alphaModFix/>
          </a:blip>
          <a:srcRect/>
          <a:stretch/>
        </p:blipFill>
        <p:spPr>
          <a:xfrm>
            <a:off x="4" y="252800"/>
            <a:ext cx="9144000" cy="635239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g38ca421eb27_0_144" title="machinLearning7.png"/>
          <p:cNvPicPr preferRelativeResize="0"/>
          <p:nvPr/>
        </p:nvPicPr>
        <p:blipFill rotWithShape="1">
          <a:blip r:embed="rId3">
            <a:alphaModFix/>
          </a:blip>
          <a:srcRect/>
          <a:stretch/>
        </p:blipFill>
        <p:spPr>
          <a:xfrm>
            <a:off x="373800" y="605563"/>
            <a:ext cx="8396400" cy="56468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pic>
        <p:nvPicPr>
          <p:cNvPr id="309" name="Google Shape;309;g38ca421eb27_0_148" title="machinLearning8.png"/>
          <p:cNvPicPr preferRelativeResize="0"/>
          <p:nvPr/>
        </p:nvPicPr>
        <p:blipFill rotWithShape="1">
          <a:blip r:embed="rId3">
            <a:alphaModFix/>
          </a:blip>
          <a:srcRect/>
          <a:stretch/>
        </p:blipFill>
        <p:spPr>
          <a:xfrm>
            <a:off x="0" y="331500"/>
            <a:ext cx="9144001" cy="61949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4" name="Google Shape;314;g38ca421eb27_0_91" title="machinLearning9.png"/>
          <p:cNvPicPr preferRelativeResize="0"/>
          <p:nvPr/>
        </p:nvPicPr>
        <p:blipFill rotWithShape="1">
          <a:blip r:embed="rId3">
            <a:alphaModFix/>
          </a:blip>
          <a:srcRect/>
          <a:stretch/>
        </p:blipFill>
        <p:spPr>
          <a:xfrm>
            <a:off x="0" y="280675"/>
            <a:ext cx="9144001" cy="62966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319" name="Google Shape;319;g38ca421eb27_0_95" title="machinLearning10.png"/>
          <p:cNvPicPr preferRelativeResize="0"/>
          <p:nvPr/>
        </p:nvPicPr>
        <p:blipFill rotWithShape="1">
          <a:blip r:embed="rId3">
            <a:alphaModFix/>
          </a:blip>
          <a:srcRect/>
          <a:stretch/>
        </p:blipFill>
        <p:spPr>
          <a:xfrm>
            <a:off x="3" y="291725"/>
            <a:ext cx="9143999" cy="627456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g386185d9392_0_171"/>
          <p:cNvSpPr txBox="1"/>
          <p:nvPr/>
        </p:nvSpPr>
        <p:spPr>
          <a:xfrm>
            <a:off x="971600" y="642918"/>
            <a:ext cx="7272900" cy="831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ko-KR" sz="4800" b="0" i="0" u="none" strike="noStrike" cap="none">
                <a:solidFill>
                  <a:schemeClr val="dk1"/>
                </a:solidFill>
                <a:latin typeface="Arial"/>
                <a:ea typeface="Arial"/>
                <a:cs typeface="Arial"/>
                <a:sym typeface="Arial"/>
              </a:rPr>
              <a:t>AI 머신러닝 개발자는?</a:t>
            </a:r>
            <a:endParaRPr sz="4800" b="0" i="0" u="none" strike="noStrike" cap="none">
              <a:solidFill>
                <a:schemeClr val="dk1"/>
              </a:solidFill>
              <a:latin typeface="Arial"/>
              <a:ea typeface="Arial"/>
              <a:cs typeface="Arial"/>
              <a:sym typeface="Arial"/>
            </a:endParaRPr>
          </a:p>
        </p:txBody>
      </p:sp>
      <p:sp>
        <p:nvSpPr>
          <p:cNvPr id="325" name="Google Shape;325;g386185d9392_0_171"/>
          <p:cNvSpPr txBox="1"/>
          <p:nvPr/>
        </p:nvSpPr>
        <p:spPr>
          <a:xfrm>
            <a:off x="500034" y="2000240"/>
            <a:ext cx="8215500" cy="16161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800"/>
              <a:buFont typeface="Arial"/>
              <a:buNone/>
            </a:pPr>
            <a:r>
              <a:rPr lang="ko-KR" sz="1800" b="0" i="0" u="none" strike="noStrike" cap="none">
                <a:solidFill>
                  <a:schemeClr val="dk1"/>
                </a:solidFill>
                <a:latin typeface="Malgun Gothic"/>
                <a:ea typeface="Malgun Gothic"/>
                <a:cs typeface="Malgun Gothic"/>
                <a:sym typeface="Malgun Gothic"/>
              </a:rPr>
              <a:t>머신러닝 알고리즘의 설계와 모델 구현 및 최적화를 수행하는 전문 엔지니어</a:t>
            </a:r>
            <a:endParaRPr sz="1800" b="0" i="0" u="none" strike="noStrike" cap="none">
              <a:solidFill>
                <a:schemeClr val="dk1"/>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800"/>
              <a:buFont typeface="Arial"/>
              <a:buNone/>
            </a:pPr>
            <a:r>
              <a:rPr lang="ko-KR" sz="1800" b="0" i="0" u="none" strike="noStrike" cap="none">
                <a:solidFill>
                  <a:schemeClr val="dk1"/>
                </a:solidFill>
                <a:latin typeface="Malgun Gothic"/>
                <a:ea typeface="Malgun Gothic"/>
                <a:cs typeface="Malgun Gothic"/>
                <a:sym typeface="Malgun Gothic"/>
              </a:rPr>
              <a:t>이러한 개발자는 데이터 과학, 통계, 수학, 컴퓨터 공학 등의 지식을 결합하여 </a:t>
            </a:r>
            <a:r>
              <a:rPr lang="ko-KR" sz="1800" b="1" i="0" u="sng" strike="noStrike" cap="none">
                <a:solidFill>
                  <a:schemeClr val="dk1"/>
                </a:solidFill>
                <a:latin typeface="Malgun Gothic"/>
                <a:ea typeface="Malgun Gothic"/>
                <a:cs typeface="Malgun Gothic"/>
                <a:sym typeface="Malgun Gothic"/>
              </a:rPr>
              <a:t>머신러닝 AI 모델을 구축하고 훈련시키는 업무를 수행</a:t>
            </a:r>
            <a:endParaRPr sz="1800" b="1" i="0" u="sng" strike="noStrike" cap="none">
              <a:solidFill>
                <a:schemeClr val="dk1"/>
              </a:solidFill>
              <a:latin typeface="Malgun Gothic"/>
              <a:ea typeface="Malgun Gothic"/>
              <a:cs typeface="Malgun Gothic"/>
              <a:sym typeface="Malgun Gothic"/>
            </a:endParaRPr>
          </a:p>
        </p:txBody>
      </p:sp>
      <p:pic>
        <p:nvPicPr>
          <p:cNvPr id="326" name="Google Shape;326;g386185d9392_0_171" descr="C:\Users\mrhi\Downloads\GettyImages-1303275659.jpg"/>
          <p:cNvPicPr preferRelativeResize="0"/>
          <p:nvPr/>
        </p:nvPicPr>
        <p:blipFill rotWithShape="1">
          <a:blip r:embed="rId3">
            <a:alphaModFix/>
          </a:blip>
          <a:srcRect/>
          <a:stretch/>
        </p:blipFill>
        <p:spPr>
          <a:xfrm>
            <a:off x="2285984" y="4071942"/>
            <a:ext cx="4572032" cy="250202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g39d5cf30e01_0_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ko-KR" sz="4400">
                <a:solidFill>
                  <a:schemeClr val="dk1"/>
                </a:solidFill>
                <a:latin typeface="Calibri"/>
                <a:ea typeface="Calibri"/>
                <a:cs typeface="Calibri"/>
                <a:sym typeface="Calibri"/>
              </a:rPr>
              <a:t>선형 회귀 (Linear Regression)</a:t>
            </a:r>
            <a:endParaRPr/>
          </a:p>
        </p:txBody>
      </p:sp>
      <p:sp>
        <p:nvSpPr>
          <p:cNvPr id="332" name="Google Shape;332;g39d5cf30e01_0_0"/>
          <p:cNvSpPr txBox="1">
            <a:spLocks noGrp="1"/>
          </p:cNvSpPr>
          <p:nvPr>
            <p:ph type="body" idx="1"/>
          </p:nvPr>
        </p:nvSpPr>
        <p:spPr>
          <a:xfrm>
            <a:off x="457200" y="1600200"/>
            <a:ext cx="8229600" cy="5009700"/>
          </a:xfrm>
          <a:prstGeom prst="rect">
            <a:avLst/>
          </a:prstGeom>
          <a:noFill/>
          <a:ln>
            <a:noFill/>
          </a:ln>
        </p:spPr>
        <p:txBody>
          <a:bodyPr spcFirstLastPara="1" wrap="square" lIns="91425" tIns="45700" rIns="91425" bIns="45700" anchor="t" anchorCtr="0">
            <a:normAutofit lnSpcReduction="20000"/>
          </a:bodyPr>
          <a:lstStyle/>
          <a:p>
            <a:pPr marL="0" lvl="0" indent="0" algn="l" rtl="0">
              <a:lnSpc>
                <a:spcPct val="100000"/>
              </a:lnSpc>
              <a:spcBef>
                <a:spcPts val="0"/>
              </a:spcBef>
              <a:spcAft>
                <a:spcPts val="0"/>
              </a:spcAft>
              <a:buSzPts val="1800"/>
              <a:buNone/>
            </a:pPr>
            <a:r>
              <a:rPr lang="ko-KR" sz="1800" b="1"/>
              <a:t>특징</a:t>
            </a:r>
            <a:endParaRPr b="1"/>
          </a:p>
          <a:p>
            <a:pPr marL="342900" lvl="0" indent="-342900" algn="l" rtl="0">
              <a:lnSpc>
                <a:spcPct val="100000"/>
              </a:lnSpc>
              <a:spcBef>
                <a:spcPts val="360"/>
              </a:spcBef>
              <a:spcAft>
                <a:spcPts val="0"/>
              </a:spcAft>
              <a:buClr>
                <a:schemeClr val="dk1"/>
              </a:buClr>
              <a:buSzPts val="1800"/>
              <a:buChar char="•"/>
            </a:pPr>
            <a:r>
              <a:rPr lang="ko-KR" sz="1800"/>
              <a:t>입력 변수와 출력 변수 간의 선형 관계를 학습</a:t>
            </a:r>
            <a:endParaRPr/>
          </a:p>
          <a:p>
            <a:pPr marL="342900" lvl="0" indent="-342900" algn="l" rtl="0">
              <a:lnSpc>
                <a:spcPct val="100000"/>
              </a:lnSpc>
              <a:spcBef>
                <a:spcPts val="360"/>
              </a:spcBef>
              <a:spcAft>
                <a:spcPts val="0"/>
              </a:spcAft>
              <a:buClr>
                <a:schemeClr val="dk1"/>
              </a:buClr>
              <a:buSzPts val="1800"/>
              <a:buChar char="•"/>
            </a:pPr>
            <a:r>
              <a:rPr lang="ko-KR" sz="1800"/>
              <a:t>연속형 변수를 예측하는 회귀 모델</a:t>
            </a:r>
            <a:endParaRPr/>
          </a:p>
          <a:p>
            <a:pPr marL="342900" lvl="0" indent="-228600" algn="l" rtl="0">
              <a:lnSpc>
                <a:spcPct val="100000"/>
              </a:lnSpc>
              <a:spcBef>
                <a:spcPts val="360"/>
              </a:spcBef>
              <a:spcAft>
                <a:spcPts val="0"/>
              </a:spcAft>
              <a:buClr>
                <a:schemeClr val="dk1"/>
              </a:buClr>
              <a:buSzPts val="1800"/>
              <a:buNone/>
            </a:pPr>
            <a:endParaRPr sz="1800"/>
          </a:p>
          <a:p>
            <a:pPr marL="0" lvl="0" indent="0" algn="l" rtl="0">
              <a:lnSpc>
                <a:spcPct val="100000"/>
              </a:lnSpc>
              <a:spcBef>
                <a:spcPts val="360"/>
              </a:spcBef>
              <a:spcAft>
                <a:spcPts val="0"/>
              </a:spcAft>
              <a:buSzPts val="1800"/>
              <a:buNone/>
            </a:pPr>
            <a:r>
              <a:rPr lang="ko-KR" sz="1800" b="1"/>
              <a:t>수학식</a:t>
            </a:r>
            <a:endParaRPr b="1"/>
          </a:p>
          <a:p>
            <a:pPr marL="342900" lvl="0" indent="-342900" algn="l" rtl="0">
              <a:lnSpc>
                <a:spcPct val="100000"/>
              </a:lnSpc>
              <a:spcBef>
                <a:spcPts val="360"/>
              </a:spcBef>
              <a:spcAft>
                <a:spcPts val="0"/>
              </a:spcAft>
              <a:buClr>
                <a:schemeClr val="dk1"/>
              </a:buClr>
              <a:buSzPts val="1800"/>
              <a:buChar char="•"/>
            </a:pPr>
            <a:r>
              <a:rPr lang="ko-KR" sz="1800" b="1"/>
              <a:t>y = β₀ + β₁x₁ + β₂x₂ + ... + βₙxₙ + ε</a:t>
            </a:r>
            <a:endParaRPr b="1"/>
          </a:p>
          <a:p>
            <a:pPr marL="342900" lvl="0" indent="-228600" algn="l" rtl="0">
              <a:lnSpc>
                <a:spcPct val="100000"/>
              </a:lnSpc>
              <a:spcBef>
                <a:spcPts val="360"/>
              </a:spcBef>
              <a:spcAft>
                <a:spcPts val="0"/>
              </a:spcAft>
              <a:buClr>
                <a:schemeClr val="dk1"/>
              </a:buClr>
              <a:buSzPts val="1800"/>
              <a:buNone/>
            </a:pPr>
            <a:endParaRPr sz="1800"/>
          </a:p>
          <a:p>
            <a:pPr marL="0" lvl="0" indent="0" algn="l" rtl="0">
              <a:lnSpc>
                <a:spcPct val="100000"/>
              </a:lnSpc>
              <a:spcBef>
                <a:spcPts val="360"/>
              </a:spcBef>
              <a:spcAft>
                <a:spcPts val="0"/>
              </a:spcAft>
              <a:buSzPts val="1800"/>
              <a:buNone/>
            </a:pPr>
            <a:r>
              <a:rPr lang="ko-KR" sz="1800"/>
              <a:t> </a:t>
            </a:r>
            <a:r>
              <a:rPr lang="ko-KR" sz="1800" b="1"/>
              <a:t>장점</a:t>
            </a:r>
            <a:endParaRPr b="1"/>
          </a:p>
          <a:p>
            <a:pPr marL="342900" lvl="0" indent="-342900" algn="l" rtl="0">
              <a:lnSpc>
                <a:spcPct val="100000"/>
              </a:lnSpc>
              <a:spcBef>
                <a:spcPts val="360"/>
              </a:spcBef>
              <a:spcAft>
                <a:spcPts val="0"/>
              </a:spcAft>
              <a:buClr>
                <a:schemeClr val="dk1"/>
              </a:buClr>
              <a:buSzPts val="1800"/>
              <a:buChar char="•"/>
            </a:pPr>
            <a:r>
              <a:rPr lang="ko-KR" sz="1800"/>
              <a:t>단순하고 해석이 용이함</a:t>
            </a:r>
            <a:endParaRPr/>
          </a:p>
          <a:p>
            <a:pPr marL="342900" lvl="0" indent="-342900" algn="l" rtl="0">
              <a:lnSpc>
                <a:spcPct val="100000"/>
              </a:lnSpc>
              <a:spcBef>
                <a:spcPts val="360"/>
              </a:spcBef>
              <a:spcAft>
                <a:spcPts val="0"/>
              </a:spcAft>
              <a:buClr>
                <a:schemeClr val="dk1"/>
              </a:buClr>
              <a:buSzPts val="1800"/>
              <a:buChar char="•"/>
            </a:pPr>
            <a:r>
              <a:rPr lang="ko-KR" sz="1800"/>
              <a:t>빠른 계산 속도</a:t>
            </a:r>
            <a:endParaRPr/>
          </a:p>
          <a:p>
            <a:pPr marL="342900" lvl="0" indent="-228600" algn="l" rtl="0">
              <a:lnSpc>
                <a:spcPct val="100000"/>
              </a:lnSpc>
              <a:spcBef>
                <a:spcPts val="360"/>
              </a:spcBef>
              <a:spcAft>
                <a:spcPts val="0"/>
              </a:spcAft>
              <a:buClr>
                <a:schemeClr val="dk1"/>
              </a:buClr>
              <a:buSzPts val="1800"/>
              <a:buNone/>
            </a:pPr>
            <a:endParaRPr sz="1800"/>
          </a:p>
          <a:p>
            <a:pPr marL="0" lvl="0" indent="0" algn="l" rtl="0">
              <a:lnSpc>
                <a:spcPct val="100000"/>
              </a:lnSpc>
              <a:spcBef>
                <a:spcPts val="360"/>
              </a:spcBef>
              <a:spcAft>
                <a:spcPts val="0"/>
              </a:spcAft>
              <a:buSzPts val="1800"/>
              <a:buNone/>
            </a:pPr>
            <a:r>
              <a:rPr lang="ko-KR" sz="1800"/>
              <a:t> </a:t>
            </a:r>
            <a:r>
              <a:rPr lang="ko-KR" sz="1800" b="1"/>
              <a:t>단점</a:t>
            </a:r>
            <a:endParaRPr b="1"/>
          </a:p>
          <a:p>
            <a:pPr marL="342900" lvl="0" indent="-342900" algn="l" rtl="0">
              <a:lnSpc>
                <a:spcPct val="100000"/>
              </a:lnSpc>
              <a:spcBef>
                <a:spcPts val="360"/>
              </a:spcBef>
              <a:spcAft>
                <a:spcPts val="0"/>
              </a:spcAft>
              <a:buClr>
                <a:schemeClr val="dk1"/>
              </a:buClr>
              <a:buSzPts val="1800"/>
              <a:buChar char="•"/>
            </a:pPr>
            <a:r>
              <a:rPr lang="ko-KR" sz="1800"/>
              <a:t>비선형 데이터에는 부적합</a:t>
            </a:r>
            <a:endParaRPr/>
          </a:p>
          <a:p>
            <a:pPr marL="342900" lvl="0" indent="-228600" algn="l" rtl="0">
              <a:lnSpc>
                <a:spcPct val="100000"/>
              </a:lnSpc>
              <a:spcBef>
                <a:spcPts val="360"/>
              </a:spcBef>
              <a:spcAft>
                <a:spcPts val="0"/>
              </a:spcAft>
              <a:buClr>
                <a:schemeClr val="dk1"/>
              </a:buClr>
              <a:buSzPts val="1800"/>
              <a:buNone/>
            </a:pPr>
            <a:endParaRPr sz="1800"/>
          </a:p>
          <a:p>
            <a:pPr marL="0" lvl="0" indent="0" algn="l" rtl="0">
              <a:lnSpc>
                <a:spcPct val="100000"/>
              </a:lnSpc>
              <a:spcBef>
                <a:spcPts val="360"/>
              </a:spcBef>
              <a:spcAft>
                <a:spcPts val="0"/>
              </a:spcAft>
              <a:buSzPts val="1800"/>
              <a:buNone/>
            </a:pPr>
            <a:r>
              <a:rPr lang="ko-KR" sz="1800" b="1"/>
              <a:t>주요사용사례</a:t>
            </a:r>
            <a:endParaRPr b="1"/>
          </a:p>
          <a:p>
            <a:pPr marL="342900" lvl="0" indent="-342900" algn="l" rtl="0">
              <a:lnSpc>
                <a:spcPct val="100000"/>
              </a:lnSpc>
              <a:spcBef>
                <a:spcPts val="360"/>
              </a:spcBef>
              <a:spcAft>
                <a:spcPts val="0"/>
              </a:spcAft>
              <a:buSzPts val="1800"/>
              <a:buChar char="•"/>
            </a:pPr>
            <a:r>
              <a:rPr lang="ko-KR" sz="1800"/>
              <a:t>BMI(체질량지수) 예측</a:t>
            </a:r>
            <a:endParaRPr sz="1800"/>
          </a:p>
          <a:p>
            <a:pPr marL="342900" lvl="0" indent="-342900" algn="l" rtl="0">
              <a:lnSpc>
                <a:spcPct val="100000"/>
              </a:lnSpc>
              <a:spcBef>
                <a:spcPts val="360"/>
              </a:spcBef>
              <a:spcAft>
                <a:spcPts val="0"/>
              </a:spcAft>
              <a:buSzPts val="1800"/>
              <a:buChar char="•"/>
            </a:pPr>
            <a:r>
              <a:rPr lang="ko-KR" sz="1800"/>
              <a:t>매출액, 전력 사용량 예측</a:t>
            </a:r>
            <a:endParaRPr sz="1800"/>
          </a:p>
          <a:p>
            <a:pPr marL="342900" lvl="0" indent="-342900" algn="l" rtl="0">
              <a:lnSpc>
                <a:spcPct val="100000"/>
              </a:lnSpc>
              <a:spcBef>
                <a:spcPts val="360"/>
              </a:spcBef>
              <a:spcAft>
                <a:spcPts val="0"/>
              </a:spcAft>
              <a:buClr>
                <a:schemeClr val="dk1"/>
              </a:buClr>
              <a:buSzPts val="1800"/>
              <a:buChar char="•"/>
            </a:pPr>
            <a:r>
              <a:rPr lang="ko-KR" sz="1800"/>
              <a:t>주택가격, 온도, 수요량 등 연속값 예측</a:t>
            </a:r>
            <a:endParaRPr sz="1800"/>
          </a:p>
        </p:txBody>
      </p:sp>
      <p:pic>
        <p:nvPicPr>
          <p:cNvPr id="333" name="Google Shape;333;g39d5cf30e01_0_0"/>
          <p:cNvPicPr preferRelativeResize="0"/>
          <p:nvPr/>
        </p:nvPicPr>
        <p:blipFill rotWithShape="1">
          <a:blip r:embed="rId3">
            <a:alphaModFix/>
          </a:blip>
          <a:srcRect/>
          <a:stretch/>
        </p:blipFill>
        <p:spPr>
          <a:xfrm>
            <a:off x="3973050" y="2862850"/>
            <a:ext cx="5170950" cy="2448050"/>
          </a:xfrm>
          <a:prstGeom prst="rect">
            <a:avLst/>
          </a:prstGeom>
          <a:noFill/>
          <a:ln>
            <a:noFill/>
          </a:ln>
        </p:spPr>
      </p:pic>
      <p:sp>
        <p:nvSpPr>
          <p:cNvPr id="334" name="Google Shape;334;g39d5cf30e01_0_0"/>
          <p:cNvSpPr txBox="1"/>
          <p:nvPr/>
        </p:nvSpPr>
        <p:spPr>
          <a:xfrm>
            <a:off x="31025" y="31025"/>
            <a:ext cx="1536000" cy="40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ko-KR" sz="1400" b="1" i="0" u="none" strike="noStrike" cap="none">
                <a:solidFill>
                  <a:schemeClr val="dk1"/>
                </a:solidFill>
                <a:latin typeface="Malgun Gothic"/>
                <a:ea typeface="Malgun Gothic"/>
                <a:cs typeface="Malgun Gothic"/>
                <a:sym typeface="Malgun Gothic"/>
              </a:rPr>
              <a:t>머신러닝 알고리즘</a:t>
            </a:r>
            <a:endParaRPr sz="1400" b="1" i="0" u="none" strike="noStrike" cap="none">
              <a:solidFill>
                <a:schemeClr val="dk1"/>
              </a:solidFill>
              <a:latin typeface="Malgun Gothic"/>
              <a:ea typeface="Malgun Gothic"/>
              <a:cs typeface="Malgun Gothic"/>
              <a:sym typeface="Malgun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g39826d95a6e_0_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ko-KR"/>
              <a:t>배달의 민족</a:t>
            </a:r>
            <a:endParaRPr/>
          </a:p>
        </p:txBody>
      </p:sp>
      <p:sp>
        <p:nvSpPr>
          <p:cNvPr id="116" name="Google Shape;116;g39826d95a6e_0_15"/>
          <p:cNvSpPr txBox="1">
            <a:spLocks noGrp="1"/>
          </p:cNvSpPr>
          <p:nvPr>
            <p:ph type="body" idx="1"/>
          </p:nvPr>
        </p:nvSpPr>
        <p:spPr>
          <a:xfrm>
            <a:off x="457200" y="1570296"/>
            <a:ext cx="8229600" cy="540000"/>
          </a:xfrm>
          <a:prstGeom prst="rect">
            <a:avLst/>
          </a:prstGeom>
          <a:noFill/>
          <a:ln>
            <a:noFill/>
          </a:ln>
        </p:spPr>
        <p:txBody>
          <a:bodyPr spcFirstLastPara="1" wrap="square" lIns="91425" tIns="45700" rIns="91425" bIns="45700" anchor="t" anchorCtr="0">
            <a:noAutofit/>
          </a:bodyPr>
          <a:lstStyle/>
          <a:p>
            <a:pPr marL="0" lvl="0" indent="0" algn="ctr" rtl="0">
              <a:lnSpc>
                <a:spcPct val="130000"/>
              </a:lnSpc>
              <a:spcBef>
                <a:spcPts val="360"/>
              </a:spcBef>
              <a:spcAft>
                <a:spcPts val="0"/>
              </a:spcAft>
              <a:buSzPts val="688"/>
              <a:buNone/>
            </a:pPr>
            <a:r>
              <a:rPr lang="ko-KR" sz="2212">
                <a:solidFill>
                  <a:srgbClr val="001D35"/>
                </a:solidFill>
                <a:latin typeface="Arial"/>
                <a:ea typeface="Arial"/>
                <a:cs typeface="Arial"/>
                <a:sym typeface="Arial"/>
              </a:rPr>
              <a:t>음식점 리뷰를 GPT가 요약해줘요.</a:t>
            </a:r>
            <a:endParaRPr sz="2212">
              <a:solidFill>
                <a:srgbClr val="001D35"/>
              </a:solidFill>
              <a:latin typeface="Arial"/>
              <a:ea typeface="Arial"/>
              <a:cs typeface="Arial"/>
              <a:sym typeface="Arial"/>
            </a:endParaRPr>
          </a:p>
          <a:p>
            <a:pPr marL="0" lvl="0" indent="0" algn="ctr" rtl="0">
              <a:lnSpc>
                <a:spcPct val="130000"/>
              </a:lnSpc>
              <a:spcBef>
                <a:spcPts val="0"/>
              </a:spcBef>
              <a:spcAft>
                <a:spcPts val="0"/>
              </a:spcAft>
              <a:buSzPts val="688"/>
              <a:buNone/>
            </a:pPr>
            <a:endParaRPr sz="2102">
              <a:solidFill>
                <a:srgbClr val="001D35"/>
              </a:solidFill>
              <a:latin typeface="Arial"/>
              <a:ea typeface="Arial"/>
              <a:cs typeface="Arial"/>
              <a:sym typeface="Arial"/>
            </a:endParaRPr>
          </a:p>
        </p:txBody>
      </p:sp>
      <p:pic>
        <p:nvPicPr>
          <p:cNvPr id="117" name="Google Shape;117;g39826d95a6e_0_15" title="스크린샷 2025-10-28 오후 11.10.53.png"/>
          <p:cNvPicPr preferRelativeResize="0"/>
          <p:nvPr/>
        </p:nvPicPr>
        <p:blipFill rotWithShape="1">
          <a:blip r:embed="rId3">
            <a:alphaModFix/>
          </a:blip>
          <a:srcRect/>
          <a:stretch/>
        </p:blipFill>
        <p:spPr>
          <a:xfrm>
            <a:off x="1239213" y="2048225"/>
            <a:ext cx="6665564" cy="474769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g39d5cf30e01_0_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100000"/>
              <a:buFont typeface="Calibri"/>
              <a:buNone/>
            </a:pPr>
            <a:r>
              <a:rPr lang="ko-KR" sz="4400">
                <a:solidFill>
                  <a:schemeClr val="dk1"/>
                </a:solidFill>
                <a:latin typeface="Calibri"/>
                <a:ea typeface="Calibri"/>
                <a:cs typeface="Calibri"/>
                <a:sym typeface="Calibri"/>
              </a:rPr>
              <a:t>로지스틱 회귀 (Logistic Regression)</a:t>
            </a:r>
            <a:endParaRPr/>
          </a:p>
        </p:txBody>
      </p:sp>
      <p:sp>
        <p:nvSpPr>
          <p:cNvPr id="340" name="Google Shape;340;g39d5cf30e01_0_6"/>
          <p:cNvSpPr txBox="1">
            <a:spLocks noGrp="1"/>
          </p:cNvSpPr>
          <p:nvPr>
            <p:ph type="body" idx="1"/>
          </p:nvPr>
        </p:nvSpPr>
        <p:spPr>
          <a:xfrm>
            <a:off x="457200" y="1600200"/>
            <a:ext cx="8229600" cy="5257800"/>
          </a:xfrm>
          <a:prstGeom prst="rect">
            <a:avLst/>
          </a:prstGeom>
          <a:noFill/>
          <a:ln>
            <a:noFill/>
          </a:ln>
        </p:spPr>
        <p:txBody>
          <a:bodyPr spcFirstLastPara="1" wrap="square" lIns="91425" tIns="45700" rIns="91425" bIns="45700" anchor="t" anchorCtr="0">
            <a:normAutofit lnSpcReduction="20000"/>
          </a:bodyPr>
          <a:lstStyle/>
          <a:p>
            <a:pPr marL="0" lvl="0" indent="0" algn="l" rtl="0">
              <a:lnSpc>
                <a:spcPct val="100000"/>
              </a:lnSpc>
              <a:spcBef>
                <a:spcPts val="0"/>
              </a:spcBef>
              <a:spcAft>
                <a:spcPts val="0"/>
              </a:spcAft>
              <a:buSzPts val="1800"/>
              <a:buNone/>
            </a:pPr>
            <a:r>
              <a:rPr lang="ko-KR" sz="1800" b="1"/>
              <a:t>특징</a:t>
            </a:r>
            <a:endParaRPr b="1"/>
          </a:p>
          <a:p>
            <a:pPr marL="342900" lvl="0" indent="-342900" algn="l" rtl="0">
              <a:lnSpc>
                <a:spcPct val="100000"/>
              </a:lnSpc>
              <a:spcBef>
                <a:spcPts val="360"/>
              </a:spcBef>
              <a:spcAft>
                <a:spcPts val="0"/>
              </a:spcAft>
              <a:buClr>
                <a:schemeClr val="dk1"/>
              </a:buClr>
              <a:buSzPts val="1800"/>
              <a:buChar char="•"/>
            </a:pPr>
            <a:r>
              <a:rPr lang="ko-KR" sz="1800"/>
              <a:t>이진 분류 문제에 활용</a:t>
            </a:r>
            <a:endParaRPr/>
          </a:p>
          <a:p>
            <a:pPr marL="342900" lvl="0" indent="-342900" algn="l" rtl="0">
              <a:lnSpc>
                <a:spcPct val="100000"/>
              </a:lnSpc>
              <a:spcBef>
                <a:spcPts val="360"/>
              </a:spcBef>
              <a:spcAft>
                <a:spcPts val="0"/>
              </a:spcAft>
              <a:buClr>
                <a:schemeClr val="dk1"/>
              </a:buClr>
              <a:buSzPts val="1800"/>
              <a:buChar char="•"/>
            </a:pPr>
            <a:r>
              <a:rPr lang="ko-KR" sz="1800"/>
              <a:t>시그모이드 함수를 통해 확률 예측</a:t>
            </a:r>
            <a:endParaRPr/>
          </a:p>
          <a:p>
            <a:pPr marL="342900" lvl="0" indent="-228600" algn="l" rtl="0">
              <a:lnSpc>
                <a:spcPct val="100000"/>
              </a:lnSpc>
              <a:spcBef>
                <a:spcPts val="360"/>
              </a:spcBef>
              <a:spcAft>
                <a:spcPts val="0"/>
              </a:spcAft>
              <a:buClr>
                <a:schemeClr val="dk1"/>
              </a:buClr>
              <a:buSzPts val="1800"/>
              <a:buNone/>
            </a:pPr>
            <a:endParaRPr sz="1800"/>
          </a:p>
          <a:p>
            <a:pPr marL="0" lvl="0" indent="0" algn="l" rtl="0">
              <a:lnSpc>
                <a:spcPct val="100000"/>
              </a:lnSpc>
              <a:spcBef>
                <a:spcPts val="360"/>
              </a:spcBef>
              <a:spcAft>
                <a:spcPts val="0"/>
              </a:spcAft>
              <a:buSzPts val="1800"/>
              <a:buNone/>
            </a:pPr>
            <a:r>
              <a:rPr lang="ko-KR" sz="1800" b="1"/>
              <a:t>수학식</a:t>
            </a:r>
            <a:endParaRPr b="1"/>
          </a:p>
          <a:p>
            <a:pPr marL="342900" lvl="0" indent="-342900" algn="l" rtl="0">
              <a:lnSpc>
                <a:spcPct val="100000"/>
              </a:lnSpc>
              <a:spcBef>
                <a:spcPts val="360"/>
              </a:spcBef>
              <a:spcAft>
                <a:spcPts val="0"/>
              </a:spcAft>
              <a:buClr>
                <a:schemeClr val="dk1"/>
              </a:buClr>
              <a:buSzPts val="1800"/>
              <a:buChar char="•"/>
            </a:pPr>
            <a:r>
              <a:rPr lang="ko-KR" sz="1800" b="1"/>
              <a:t>P(y=1|x) = 1 / (1 + e^{-(β₀ + β₁x₁ + ... + βₙxₙ)})</a:t>
            </a:r>
            <a:endParaRPr b="1"/>
          </a:p>
          <a:p>
            <a:pPr marL="342900" lvl="0" indent="-228600" algn="l" rtl="0">
              <a:lnSpc>
                <a:spcPct val="100000"/>
              </a:lnSpc>
              <a:spcBef>
                <a:spcPts val="360"/>
              </a:spcBef>
              <a:spcAft>
                <a:spcPts val="0"/>
              </a:spcAft>
              <a:buClr>
                <a:schemeClr val="dk1"/>
              </a:buClr>
              <a:buSzPts val="1800"/>
              <a:buNone/>
            </a:pPr>
            <a:endParaRPr sz="1800"/>
          </a:p>
          <a:p>
            <a:pPr marL="0" lvl="0" indent="0" algn="l" rtl="0">
              <a:lnSpc>
                <a:spcPct val="100000"/>
              </a:lnSpc>
              <a:spcBef>
                <a:spcPts val="360"/>
              </a:spcBef>
              <a:spcAft>
                <a:spcPts val="0"/>
              </a:spcAft>
              <a:buSzPts val="1800"/>
              <a:buNone/>
            </a:pPr>
            <a:r>
              <a:rPr lang="ko-KR" sz="1800" b="1"/>
              <a:t>장점</a:t>
            </a:r>
            <a:endParaRPr b="1"/>
          </a:p>
          <a:p>
            <a:pPr marL="342900" lvl="0" indent="-342900" algn="l" rtl="0">
              <a:lnSpc>
                <a:spcPct val="100000"/>
              </a:lnSpc>
              <a:spcBef>
                <a:spcPts val="360"/>
              </a:spcBef>
              <a:spcAft>
                <a:spcPts val="0"/>
              </a:spcAft>
              <a:buClr>
                <a:schemeClr val="dk1"/>
              </a:buClr>
              <a:buSzPts val="1800"/>
              <a:buChar char="•"/>
            </a:pPr>
            <a:r>
              <a:rPr lang="ko-KR" sz="1800"/>
              <a:t>구현이 간단하고 빠름</a:t>
            </a:r>
            <a:endParaRPr/>
          </a:p>
          <a:p>
            <a:pPr marL="342900" lvl="0" indent="-342900" algn="l" rtl="0">
              <a:lnSpc>
                <a:spcPct val="100000"/>
              </a:lnSpc>
              <a:spcBef>
                <a:spcPts val="360"/>
              </a:spcBef>
              <a:spcAft>
                <a:spcPts val="0"/>
              </a:spcAft>
              <a:buClr>
                <a:schemeClr val="dk1"/>
              </a:buClr>
              <a:buSzPts val="1800"/>
              <a:buChar char="•"/>
            </a:pPr>
            <a:r>
              <a:rPr lang="ko-KR" sz="1800"/>
              <a:t>변수의 영향도(계수) 해석 가능</a:t>
            </a:r>
            <a:endParaRPr/>
          </a:p>
          <a:p>
            <a:pPr marL="342900" lvl="0" indent="-228600" algn="l" rtl="0">
              <a:lnSpc>
                <a:spcPct val="100000"/>
              </a:lnSpc>
              <a:spcBef>
                <a:spcPts val="360"/>
              </a:spcBef>
              <a:spcAft>
                <a:spcPts val="0"/>
              </a:spcAft>
              <a:buClr>
                <a:schemeClr val="dk1"/>
              </a:buClr>
              <a:buSzPts val="1800"/>
              <a:buNone/>
            </a:pPr>
            <a:endParaRPr sz="1800"/>
          </a:p>
          <a:p>
            <a:pPr marL="0" lvl="0" indent="0" algn="l" rtl="0">
              <a:lnSpc>
                <a:spcPct val="100000"/>
              </a:lnSpc>
              <a:spcBef>
                <a:spcPts val="360"/>
              </a:spcBef>
              <a:spcAft>
                <a:spcPts val="0"/>
              </a:spcAft>
              <a:buSzPts val="1800"/>
              <a:buNone/>
            </a:pPr>
            <a:r>
              <a:rPr lang="ko-KR" sz="1800" b="1"/>
              <a:t>단점</a:t>
            </a:r>
            <a:endParaRPr b="1"/>
          </a:p>
          <a:p>
            <a:pPr marL="342900" lvl="0" indent="-342900" algn="l" rtl="0">
              <a:lnSpc>
                <a:spcPct val="100000"/>
              </a:lnSpc>
              <a:spcBef>
                <a:spcPts val="360"/>
              </a:spcBef>
              <a:spcAft>
                <a:spcPts val="0"/>
              </a:spcAft>
              <a:buClr>
                <a:schemeClr val="dk1"/>
              </a:buClr>
              <a:buSzPts val="1800"/>
              <a:buChar char="•"/>
            </a:pPr>
            <a:r>
              <a:rPr lang="ko-KR" sz="1800"/>
              <a:t>선형 관계에 의존</a:t>
            </a:r>
            <a:endParaRPr/>
          </a:p>
          <a:p>
            <a:pPr marL="342900" lvl="0" indent="-228600" algn="l" rtl="0">
              <a:lnSpc>
                <a:spcPct val="100000"/>
              </a:lnSpc>
              <a:spcBef>
                <a:spcPts val="360"/>
              </a:spcBef>
              <a:spcAft>
                <a:spcPts val="0"/>
              </a:spcAft>
              <a:buClr>
                <a:schemeClr val="dk1"/>
              </a:buClr>
              <a:buSzPts val="1800"/>
              <a:buNone/>
            </a:pPr>
            <a:endParaRPr sz="1800"/>
          </a:p>
          <a:p>
            <a:pPr marL="0" lvl="0" indent="0" algn="l" rtl="0">
              <a:lnSpc>
                <a:spcPct val="100000"/>
              </a:lnSpc>
              <a:spcBef>
                <a:spcPts val="360"/>
              </a:spcBef>
              <a:spcAft>
                <a:spcPts val="0"/>
              </a:spcAft>
              <a:buSzPts val="1800"/>
              <a:buNone/>
            </a:pPr>
            <a:r>
              <a:rPr lang="ko-KR" sz="1800" b="1"/>
              <a:t>주요사용 사례</a:t>
            </a:r>
            <a:endParaRPr sz="1800"/>
          </a:p>
          <a:p>
            <a:pPr marL="342900" lvl="0" indent="-342900" algn="l" rtl="0">
              <a:lnSpc>
                <a:spcPct val="100000"/>
              </a:lnSpc>
              <a:spcBef>
                <a:spcPts val="360"/>
              </a:spcBef>
              <a:spcAft>
                <a:spcPts val="0"/>
              </a:spcAft>
              <a:buClr>
                <a:schemeClr val="dk1"/>
              </a:buClr>
              <a:buSzPts val="1800"/>
              <a:buChar char="•"/>
            </a:pPr>
            <a:r>
              <a:rPr lang="ko-KR" sz="1800"/>
              <a:t>예/아니오, True/False 분류</a:t>
            </a:r>
            <a:endParaRPr sz="1800"/>
          </a:p>
          <a:p>
            <a:pPr marL="342900" lvl="0" indent="-342900" algn="l" rtl="0">
              <a:lnSpc>
                <a:spcPct val="100000"/>
              </a:lnSpc>
              <a:spcBef>
                <a:spcPts val="360"/>
              </a:spcBef>
              <a:spcAft>
                <a:spcPts val="0"/>
              </a:spcAft>
              <a:buSzPts val="1800"/>
              <a:buChar char="•"/>
            </a:pPr>
            <a:r>
              <a:rPr lang="ko-KR" sz="1800"/>
              <a:t>스팸메일 여부 판단</a:t>
            </a:r>
            <a:endParaRPr sz="1800"/>
          </a:p>
          <a:p>
            <a:pPr marL="342900" lvl="0" indent="-342900" algn="l" rtl="0">
              <a:lnSpc>
                <a:spcPct val="100000"/>
              </a:lnSpc>
              <a:spcBef>
                <a:spcPts val="360"/>
              </a:spcBef>
              <a:spcAft>
                <a:spcPts val="0"/>
              </a:spcAft>
              <a:buSzPts val="1800"/>
              <a:buChar char="•"/>
            </a:pPr>
            <a:r>
              <a:rPr lang="ko-KR" sz="1800"/>
              <a:t>질병 유무(예/아니오) 진단</a:t>
            </a:r>
            <a:endParaRPr sz="1800"/>
          </a:p>
          <a:p>
            <a:pPr marL="342900" lvl="0" indent="-342900" algn="l" rtl="0">
              <a:lnSpc>
                <a:spcPct val="100000"/>
              </a:lnSpc>
              <a:spcBef>
                <a:spcPts val="360"/>
              </a:spcBef>
              <a:spcAft>
                <a:spcPts val="0"/>
              </a:spcAft>
              <a:buSzPts val="1800"/>
              <a:buChar char="•"/>
            </a:pPr>
            <a:r>
              <a:rPr lang="ko-KR" sz="1800"/>
              <a:t>고객 이탈 여부 예측</a:t>
            </a:r>
            <a:endParaRPr sz="1800"/>
          </a:p>
        </p:txBody>
      </p:sp>
      <p:pic>
        <p:nvPicPr>
          <p:cNvPr id="341" name="Google Shape;341;g39d5cf30e01_0_6"/>
          <p:cNvPicPr preferRelativeResize="0"/>
          <p:nvPr/>
        </p:nvPicPr>
        <p:blipFill rotWithShape="1">
          <a:blip r:embed="rId3">
            <a:alphaModFix/>
          </a:blip>
          <a:srcRect/>
          <a:stretch/>
        </p:blipFill>
        <p:spPr>
          <a:xfrm>
            <a:off x="3405900" y="4570375"/>
            <a:ext cx="5738100" cy="2287625"/>
          </a:xfrm>
          <a:prstGeom prst="rect">
            <a:avLst/>
          </a:prstGeom>
          <a:noFill/>
          <a:ln>
            <a:noFill/>
          </a:ln>
        </p:spPr>
      </p:pic>
      <p:sp>
        <p:nvSpPr>
          <p:cNvPr id="342" name="Google Shape;342;g39d5cf30e01_0_6"/>
          <p:cNvSpPr txBox="1"/>
          <p:nvPr/>
        </p:nvSpPr>
        <p:spPr>
          <a:xfrm>
            <a:off x="31025" y="31025"/>
            <a:ext cx="1536000" cy="40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ko-KR" sz="1400" b="1" i="0" u="none" strike="noStrike" cap="none">
                <a:solidFill>
                  <a:schemeClr val="dk1"/>
                </a:solidFill>
                <a:latin typeface="Malgun Gothic"/>
                <a:ea typeface="Malgun Gothic"/>
                <a:cs typeface="Malgun Gothic"/>
                <a:sym typeface="Malgun Gothic"/>
              </a:rPr>
              <a:t>머신러닝 알고리즘</a:t>
            </a:r>
            <a:endParaRPr sz="1400" b="1" i="0" u="none" strike="noStrike" cap="none">
              <a:solidFill>
                <a:schemeClr val="dk1"/>
              </a:solidFill>
              <a:latin typeface="Malgun Gothic"/>
              <a:ea typeface="Malgun Gothic"/>
              <a:cs typeface="Malgun Gothic"/>
              <a:sym typeface="Malgun Gothic"/>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g39d5cf30e01_0_1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ko-KR" sz="4400">
                <a:solidFill>
                  <a:schemeClr val="dk1"/>
                </a:solidFill>
                <a:latin typeface="Calibri"/>
                <a:ea typeface="Calibri"/>
                <a:cs typeface="Calibri"/>
                <a:sym typeface="Calibri"/>
              </a:rPr>
              <a:t>K-최근접 이웃 (KNN)</a:t>
            </a:r>
            <a:endParaRPr/>
          </a:p>
        </p:txBody>
      </p:sp>
      <p:sp>
        <p:nvSpPr>
          <p:cNvPr id="348" name="Google Shape;348;g39d5cf30e01_0_12"/>
          <p:cNvSpPr txBox="1">
            <a:spLocks noGrp="1"/>
          </p:cNvSpPr>
          <p:nvPr>
            <p:ph type="body" idx="1"/>
          </p:nvPr>
        </p:nvSpPr>
        <p:spPr>
          <a:xfrm>
            <a:off x="457200" y="1600200"/>
            <a:ext cx="8229600" cy="5257800"/>
          </a:xfrm>
          <a:prstGeom prst="rect">
            <a:avLst/>
          </a:prstGeom>
          <a:noFill/>
          <a:ln>
            <a:noFill/>
          </a:ln>
        </p:spPr>
        <p:txBody>
          <a:bodyPr spcFirstLastPara="1" wrap="square" lIns="91425" tIns="45700" rIns="91425" bIns="45700" anchor="t" anchorCtr="0">
            <a:normAutofit lnSpcReduction="20000"/>
          </a:bodyPr>
          <a:lstStyle/>
          <a:p>
            <a:pPr marL="0" lvl="0" indent="0" algn="l" rtl="0">
              <a:lnSpc>
                <a:spcPct val="100000"/>
              </a:lnSpc>
              <a:spcBef>
                <a:spcPts val="0"/>
              </a:spcBef>
              <a:spcAft>
                <a:spcPts val="0"/>
              </a:spcAft>
              <a:buSzPts val="1800"/>
              <a:buNone/>
            </a:pPr>
            <a:r>
              <a:rPr lang="ko-KR" sz="1800" b="1"/>
              <a:t>특징</a:t>
            </a:r>
            <a:endParaRPr b="1"/>
          </a:p>
          <a:p>
            <a:pPr marL="342900" lvl="0" indent="-342900" algn="l" rtl="0">
              <a:lnSpc>
                <a:spcPct val="100000"/>
              </a:lnSpc>
              <a:spcBef>
                <a:spcPts val="360"/>
              </a:spcBef>
              <a:spcAft>
                <a:spcPts val="0"/>
              </a:spcAft>
              <a:buClr>
                <a:schemeClr val="dk1"/>
              </a:buClr>
              <a:buSzPts val="1800"/>
              <a:buChar char="•"/>
            </a:pPr>
            <a:r>
              <a:rPr lang="ko-KR" sz="1800"/>
              <a:t>거리 기반 분류 및 회귀 모델</a:t>
            </a:r>
            <a:endParaRPr/>
          </a:p>
          <a:p>
            <a:pPr marL="342900" lvl="0" indent="-342900" algn="l" rtl="0">
              <a:lnSpc>
                <a:spcPct val="100000"/>
              </a:lnSpc>
              <a:spcBef>
                <a:spcPts val="360"/>
              </a:spcBef>
              <a:spcAft>
                <a:spcPts val="0"/>
              </a:spcAft>
              <a:buClr>
                <a:schemeClr val="dk1"/>
              </a:buClr>
              <a:buSzPts val="1800"/>
              <a:buChar char="•"/>
            </a:pPr>
            <a:r>
              <a:rPr lang="ko-KR" sz="1800"/>
              <a:t>선형 관계 가정 없음</a:t>
            </a:r>
            <a:endParaRPr/>
          </a:p>
          <a:p>
            <a:pPr marL="342900" lvl="0" indent="-228600" algn="l" rtl="0">
              <a:lnSpc>
                <a:spcPct val="100000"/>
              </a:lnSpc>
              <a:spcBef>
                <a:spcPts val="360"/>
              </a:spcBef>
              <a:spcAft>
                <a:spcPts val="0"/>
              </a:spcAft>
              <a:buClr>
                <a:schemeClr val="dk1"/>
              </a:buClr>
              <a:buSzPts val="1800"/>
              <a:buNone/>
            </a:pPr>
            <a:endParaRPr sz="1800"/>
          </a:p>
          <a:p>
            <a:pPr marL="0" lvl="0" indent="0" algn="l" rtl="0">
              <a:lnSpc>
                <a:spcPct val="100000"/>
              </a:lnSpc>
              <a:spcBef>
                <a:spcPts val="360"/>
              </a:spcBef>
              <a:spcAft>
                <a:spcPts val="0"/>
              </a:spcAft>
              <a:buSzPts val="1800"/>
              <a:buNone/>
            </a:pPr>
            <a:r>
              <a:rPr lang="ko-KR" sz="1800" b="1"/>
              <a:t>수학식</a:t>
            </a:r>
            <a:endParaRPr b="1"/>
          </a:p>
          <a:p>
            <a:pPr marL="342900" lvl="0" indent="-342900" algn="l" rtl="0">
              <a:lnSpc>
                <a:spcPct val="100000"/>
              </a:lnSpc>
              <a:spcBef>
                <a:spcPts val="360"/>
              </a:spcBef>
              <a:spcAft>
                <a:spcPts val="0"/>
              </a:spcAft>
              <a:buClr>
                <a:schemeClr val="dk1"/>
              </a:buClr>
              <a:buSzPts val="1800"/>
              <a:buChar char="•"/>
            </a:pPr>
            <a:r>
              <a:rPr lang="ko-KR" sz="1800" b="1"/>
              <a:t>Distance(xᵢ, xⱼ) = √Σ(xᵢ - xⱼ)²</a:t>
            </a:r>
            <a:endParaRPr b="1"/>
          </a:p>
          <a:p>
            <a:pPr marL="342900" lvl="0" indent="-228600" algn="l" rtl="0">
              <a:lnSpc>
                <a:spcPct val="100000"/>
              </a:lnSpc>
              <a:spcBef>
                <a:spcPts val="360"/>
              </a:spcBef>
              <a:spcAft>
                <a:spcPts val="0"/>
              </a:spcAft>
              <a:buClr>
                <a:schemeClr val="dk1"/>
              </a:buClr>
              <a:buSzPts val="1800"/>
              <a:buNone/>
            </a:pPr>
            <a:endParaRPr sz="1800"/>
          </a:p>
          <a:p>
            <a:pPr marL="0" lvl="0" indent="0" algn="l" rtl="0">
              <a:lnSpc>
                <a:spcPct val="100000"/>
              </a:lnSpc>
              <a:spcBef>
                <a:spcPts val="360"/>
              </a:spcBef>
              <a:spcAft>
                <a:spcPts val="0"/>
              </a:spcAft>
              <a:buSzPts val="1800"/>
              <a:buNone/>
            </a:pPr>
            <a:r>
              <a:rPr lang="ko-KR" sz="1800" b="1"/>
              <a:t>장점</a:t>
            </a:r>
            <a:endParaRPr b="1"/>
          </a:p>
          <a:p>
            <a:pPr marL="342900" lvl="0" indent="-342900" algn="l" rtl="0">
              <a:lnSpc>
                <a:spcPct val="100000"/>
              </a:lnSpc>
              <a:spcBef>
                <a:spcPts val="360"/>
              </a:spcBef>
              <a:spcAft>
                <a:spcPts val="0"/>
              </a:spcAft>
              <a:buClr>
                <a:schemeClr val="dk1"/>
              </a:buClr>
              <a:buSzPts val="1800"/>
              <a:buChar char="•"/>
            </a:pPr>
            <a:r>
              <a:rPr lang="ko-KR" sz="1800"/>
              <a:t>직관적, 가정이 거의 없음</a:t>
            </a:r>
            <a:endParaRPr/>
          </a:p>
          <a:p>
            <a:pPr marL="342900" lvl="0" indent="-228600" algn="l" rtl="0">
              <a:lnSpc>
                <a:spcPct val="100000"/>
              </a:lnSpc>
              <a:spcBef>
                <a:spcPts val="360"/>
              </a:spcBef>
              <a:spcAft>
                <a:spcPts val="0"/>
              </a:spcAft>
              <a:buClr>
                <a:schemeClr val="dk1"/>
              </a:buClr>
              <a:buSzPts val="1800"/>
              <a:buNone/>
            </a:pPr>
            <a:endParaRPr sz="1800"/>
          </a:p>
          <a:p>
            <a:pPr marL="0" lvl="0" indent="0" algn="l" rtl="0">
              <a:lnSpc>
                <a:spcPct val="100000"/>
              </a:lnSpc>
              <a:spcBef>
                <a:spcPts val="360"/>
              </a:spcBef>
              <a:spcAft>
                <a:spcPts val="0"/>
              </a:spcAft>
              <a:buSzPts val="1800"/>
              <a:buNone/>
            </a:pPr>
            <a:r>
              <a:rPr lang="ko-KR" sz="1800" b="1"/>
              <a:t>단점</a:t>
            </a:r>
            <a:endParaRPr b="1"/>
          </a:p>
          <a:p>
            <a:pPr marL="342900" lvl="0" indent="-342900" algn="l" rtl="0">
              <a:lnSpc>
                <a:spcPct val="100000"/>
              </a:lnSpc>
              <a:spcBef>
                <a:spcPts val="360"/>
              </a:spcBef>
              <a:spcAft>
                <a:spcPts val="0"/>
              </a:spcAft>
              <a:buClr>
                <a:schemeClr val="dk1"/>
              </a:buClr>
              <a:buSzPts val="1800"/>
              <a:buChar char="•"/>
            </a:pPr>
            <a:r>
              <a:rPr lang="ko-KR" sz="1800"/>
              <a:t>데이터 많으면 느림</a:t>
            </a:r>
            <a:endParaRPr/>
          </a:p>
          <a:p>
            <a:pPr marL="342900" lvl="0" indent="-342900" algn="l" rtl="0">
              <a:lnSpc>
                <a:spcPct val="100000"/>
              </a:lnSpc>
              <a:spcBef>
                <a:spcPts val="360"/>
              </a:spcBef>
              <a:spcAft>
                <a:spcPts val="0"/>
              </a:spcAft>
              <a:buClr>
                <a:schemeClr val="dk1"/>
              </a:buClr>
              <a:buSzPts val="1800"/>
              <a:buChar char="•"/>
            </a:pPr>
            <a:r>
              <a:rPr lang="ko-KR" sz="1800"/>
              <a:t>아웃라이어에 취약</a:t>
            </a:r>
            <a:endParaRPr/>
          </a:p>
          <a:p>
            <a:pPr marL="342900" lvl="0" indent="-228600" algn="l" rtl="0">
              <a:lnSpc>
                <a:spcPct val="100000"/>
              </a:lnSpc>
              <a:spcBef>
                <a:spcPts val="360"/>
              </a:spcBef>
              <a:spcAft>
                <a:spcPts val="0"/>
              </a:spcAft>
              <a:buClr>
                <a:schemeClr val="dk1"/>
              </a:buClr>
              <a:buSzPts val="1800"/>
              <a:buNone/>
            </a:pPr>
            <a:endParaRPr sz="1800"/>
          </a:p>
          <a:p>
            <a:pPr marL="0" lvl="0" indent="0" algn="l" rtl="0">
              <a:lnSpc>
                <a:spcPct val="100000"/>
              </a:lnSpc>
              <a:spcBef>
                <a:spcPts val="360"/>
              </a:spcBef>
              <a:spcAft>
                <a:spcPts val="0"/>
              </a:spcAft>
              <a:buSzPts val="1800"/>
              <a:buNone/>
            </a:pPr>
            <a:r>
              <a:rPr lang="ko-KR" sz="1800" b="1"/>
              <a:t>주요사용 사례</a:t>
            </a:r>
            <a:endParaRPr/>
          </a:p>
          <a:p>
            <a:pPr marL="342900" lvl="0" indent="-342900" algn="l" rtl="0">
              <a:lnSpc>
                <a:spcPct val="100000"/>
              </a:lnSpc>
              <a:spcBef>
                <a:spcPts val="360"/>
              </a:spcBef>
              <a:spcAft>
                <a:spcPts val="0"/>
              </a:spcAft>
              <a:buClr>
                <a:schemeClr val="dk1"/>
              </a:buClr>
              <a:buSzPts val="1800"/>
              <a:buChar char="•"/>
            </a:pPr>
            <a:r>
              <a:rPr lang="ko-KR" sz="1800"/>
              <a:t>다중 분류, 소규모 데이터셋</a:t>
            </a:r>
            <a:endParaRPr sz="1800"/>
          </a:p>
          <a:p>
            <a:pPr marL="342900" lvl="0" indent="-342900" algn="l" rtl="0">
              <a:lnSpc>
                <a:spcPct val="100000"/>
              </a:lnSpc>
              <a:spcBef>
                <a:spcPts val="360"/>
              </a:spcBef>
              <a:spcAft>
                <a:spcPts val="0"/>
              </a:spcAft>
              <a:buSzPts val="1800"/>
              <a:buChar char="•"/>
            </a:pPr>
            <a:r>
              <a:rPr lang="ko-KR" sz="1800"/>
              <a:t>손글씨 숫자 인식 (MNIST)</a:t>
            </a:r>
            <a:endParaRPr sz="1800"/>
          </a:p>
          <a:p>
            <a:pPr marL="342900" lvl="0" indent="-342900" algn="l" rtl="0">
              <a:lnSpc>
                <a:spcPct val="100000"/>
              </a:lnSpc>
              <a:spcBef>
                <a:spcPts val="360"/>
              </a:spcBef>
              <a:spcAft>
                <a:spcPts val="0"/>
              </a:spcAft>
              <a:buSzPts val="1800"/>
              <a:buChar char="•"/>
            </a:pPr>
            <a:r>
              <a:rPr lang="ko-KR" sz="1800"/>
              <a:t>추천 시스템 (비슷한 사용자 찾기)</a:t>
            </a:r>
            <a:endParaRPr sz="1800"/>
          </a:p>
          <a:p>
            <a:pPr marL="342900" lvl="0" indent="-342900" algn="l" rtl="0">
              <a:lnSpc>
                <a:spcPct val="100000"/>
              </a:lnSpc>
              <a:spcBef>
                <a:spcPts val="360"/>
              </a:spcBef>
              <a:spcAft>
                <a:spcPts val="0"/>
              </a:spcAft>
              <a:buSzPts val="1800"/>
              <a:buChar char="•"/>
            </a:pPr>
            <a:r>
              <a:rPr lang="ko-KR" sz="1800"/>
              <a:t>와인 품질 분류</a:t>
            </a:r>
            <a:endParaRPr sz="1800"/>
          </a:p>
        </p:txBody>
      </p:sp>
      <p:pic>
        <p:nvPicPr>
          <p:cNvPr id="349" name="Google Shape;349;g39d5cf30e01_0_12"/>
          <p:cNvPicPr preferRelativeResize="0"/>
          <p:nvPr/>
        </p:nvPicPr>
        <p:blipFill rotWithShape="1">
          <a:blip r:embed="rId3">
            <a:alphaModFix/>
          </a:blip>
          <a:srcRect/>
          <a:stretch/>
        </p:blipFill>
        <p:spPr>
          <a:xfrm>
            <a:off x="3409950" y="3255250"/>
            <a:ext cx="5734050" cy="2514600"/>
          </a:xfrm>
          <a:prstGeom prst="rect">
            <a:avLst/>
          </a:prstGeom>
          <a:noFill/>
          <a:ln>
            <a:noFill/>
          </a:ln>
        </p:spPr>
      </p:pic>
      <p:sp>
        <p:nvSpPr>
          <p:cNvPr id="350" name="Google Shape;350;g39d5cf30e01_0_12"/>
          <p:cNvSpPr txBox="1"/>
          <p:nvPr/>
        </p:nvSpPr>
        <p:spPr>
          <a:xfrm>
            <a:off x="31025" y="46541"/>
            <a:ext cx="1536000" cy="40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ko-KR" sz="1400" b="1" i="0" u="none" strike="noStrike" cap="none">
                <a:solidFill>
                  <a:schemeClr val="dk1"/>
                </a:solidFill>
                <a:latin typeface="Malgun Gothic"/>
                <a:ea typeface="Malgun Gothic"/>
                <a:cs typeface="Malgun Gothic"/>
                <a:sym typeface="Malgun Gothic"/>
              </a:rPr>
              <a:t>머신러닝 알고리즘</a:t>
            </a:r>
            <a:endParaRPr sz="1400" b="1" i="0" u="none" strike="noStrike" cap="none">
              <a:solidFill>
                <a:schemeClr val="dk1"/>
              </a:solidFill>
              <a:latin typeface="Malgun Gothic"/>
              <a:ea typeface="Malgun Gothic"/>
              <a:cs typeface="Malgun Gothic"/>
              <a:sym typeface="Malgun Gothic"/>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g39d5cf30e01_0_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ko-KR" sz="4400">
                <a:solidFill>
                  <a:schemeClr val="dk1"/>
                </a:solidFill>
                <a:latin typeface="Calibri"/>
                <a:ea typeface="Calibri"/>
                <a:cs typeface="Calibri"/>
                <a:sym typeface="Calibri"/>
              </a:rPr>
              <a:t>나이브 베이즈 (Naive Bayes)</a:t>
            </a:r>
            <a:endParaRPr/>
          </a:p>
        </p:txBody>
      </p:sp>
      <p:sp>
        <p:nvSpPr>
          <p:cNvPr id="356" name="Google Shape;356;g39d5cf30e01_0_18"/>
          <p:cNvSpPr txBox="1">
            <a:spLocks noGrp="1"/>
          </p:cNvSpPr>
          <p:nvPr>
            <p:ph type="body" idx="1"/>
          </p:nvPr>
        </p:nvSpPr>
        <p:spPr>
          <a:xfrm>
            <a:off x="457200" y="1600200"/>
            <a:ext cx="8229600" cy="5257800"/>
          </a:xfrm>
          <a:prstGeom prst="rect">
            <a:avLst/>
          </a:prstGeom>
          <a:noFill/>
          <a:ln>
            <a:noFill/>
          </a:ln>
        </p:spPr>
        <p:txBody>
          <a:bodyPr spcFirstLastPara="1" wrap="square" lIns="91425" tIns="45700" rIns="91425" bIns="45700" anchor="t" anchorCtr="0">
            <a:normAutofit lnSpcReduction="20000"/>
          </a:bodyPr>
          <a:lstStyle/>
          <a:p>
            <a:pPr marL="0" lvl="0" indent="0" algn="l" rtl="0">
              <a:lnSpc>
                <a:spcPct val="100000"/>
              </a:lnSpc>
              <a:spcBef>
                <a:spcPts val="0"/>
              </a:spcBef>
              <a:spcAft>
                <a:spcPts val="0"/>
              </a:spcAft>
              <a:buSzPts val="1800"/>
              <a:buNone/>
            </a:pPr>
            <a:r>
              <a:rPr lang="ko-KR" sz="1800" b="1"/>
              <a:t>특징</a:t>
            </a:r>
            <a:endParaRPr b="1"/>
          </a:p>
          <a:p>
            <a:pPr marL="342900" lvl="0" indent="-342900" algn="l" rtl="0">
              <a:lnSpc>
                <a:spcPct val="100000"/>
              </a:lnSpc>
              <a:spcBef>
                <a:spcPts val="360"/>
              </a:spcBef>
              <a:spcAft>
                <a:spcPts val="0"/>
              </a:spcAft>
              <a:buClr>
                <a:schemeClr val="dk1"/>
              </a:buClr>
              <a:buSzPts val="1800"/>
              <a:buChar char="•"/>
            </a:pPr>
            <a:r>
              <a:rPr lang="ko-KR" sz="1800"/>
              <a:t>확률 기반 분류 모델</a:t>
            </a:r>
            <a:endParaRPr/>
          </a:p>
          <a:p>
            <a:pPr marL="342900" lvl="0" indent="-342900" algn="l" rtl="0">
              <a:lnSpc>
                <a:spcPct val="100000"/>
              </a:lnSpc>
              <a:spcBef>
                <a:spcPts val="360"/>
              </a:spcBef>
              <a:spcAft>
                <a:spcPts val="0"/>
              </a:spcAft>
              <a:buClr>
                <a:schemeClr val="dk1"/>
              </a:buClr>
              <a:buSzPts val="1800"/>
              <a:buChar char="•"/>
            </a:pPr>
            <a:r>
              <a:rPr lang="ko-KR" sz="1800"/>
              <a:t>독립변수 간 독립 가정</a:t>
            </a:r>
            <a:endParaRPr/>
          </a:p>
          <a:p>
            <a:pPr marL="342900" lvl="0" indent="-228600" algn="l" rtl="0">
              <a:lnSpc>
                <a:spcPct val="100000"/>
              </a:lnSpc>
              <a:spcBef>
                <a:spcPts val="360"/>
              </a:spcBef>
              <a:spcAft>
                <a:spcPts val="0"/>
              </a:spcAft>
              <a:buClr>
                <a:schemeClr val="dk1"/>
              </a:buClr>
              <a:buSzPts val="1800"/>
              <a:buNone/>
            </a:pPr>
            <a:endParaRPr sz="1800"/>
          </a:p>
          <a:p>
            <a:pPr marL="0" lvl="0" indent="0" algn="l" rtl="0">
              <a:lnSpc>
                <a:spcPct val="100000"/>
              </a:lnSpc>
              <a:spcBef>
                <a:spcPts val="360"/>
              </a:spcBef>
              <a:spcAft>
                <a:spcPts val="0"/>
              </a:spcAft>
              <a:buSzPts val="1800"/>
              <a:buNone/>
            </a:pPr>
            <a:r>
              <a:rPr lang="ko-KR" sz="1800" b="1"/>
              <a:t>수학식</a:t>
            </a:r>
            <a:endParaRPr b="1"/>
          </a:p>
          <a:p>
            <a:pPr marL="342900" lvl="0" indent="-342900" algn="l" rtl="0">
              <a:lnSpc>
                <a:spcPct val="100000"/>
              </a:lnSpc>
              <a:spcBef>
                <a:spcPts val="360"/>
              </a:spcBef>
              <a:spcAft>
                <a:spcPts val="0"/>
              </a:spcAft>
              <a:buClr>
                <a:schemeClr val="dk1"/>
              </a:buClr>
              <a:buSzPts val="1800"/>
              <a:buChar char="•"/>
            </a:pPr>
            <a:r>
              <a:rPr lang="ko-KR" sz="1800" b="1"/>
              <a:t>P(y|x₁,...,xₙ) ∝ P(y)∏P(xᵢ|y)</a:t>
            </a:r>
            <a:endParaRPr b="1"/>
          </a:p>
          <a:p>
            <a:pPr marL="342900" lvl="0" indent="-228600" algn="l" rtl="0">
              <a:lnSpc>
                <a:spcPct val="100000"/>
              </a:lnSpc>
              <a:spcBef>
                <a:spcPts val="360"/>
              </a:spcBef>
              <a:spcAft>
                <a:spcPts val="0"/>
              </a:spcAft>
              <a:buClr>
                <a:schemeClr val="dk1"/>
              </a:buClr>
              <a:buSzPts val="1800"/>
              <a:buNone/>
            </a:pPr>
            <a:endParaRPr sz="1800"/>
          </a:p>
          <a:p>
            <a:pPr marL="0" lvl="0" indent="0" algn="l" rtl="0">
              <a:lnSpc>
                <a:spcPct val="100000"/>
              </a:lnSpc>
              <a:spcBef>
                <a:spcPts val="360"/>
              </a:spcBef>
              <a:spcAft>
                <a:spcPts val="0"/>
              </a:spcAft>
              <a:buSzPts val="1800"/>
              <a:buNone/>
            </a:pPr>
            <a:r>
              <a:rPr lang="ko-KR" sz="1800" b="1"/>
              <a:t>장점</a:t>
            </a:r>
            <a:endParaRPr b="1"/>
          </a:p>
          <a:p>
            <a:pPr marL="342900" lvl="0" indent="-342900" algn="l" rtl="0">
              <a:lnSpc>
                <a:spcPct val="100000"/>
              </a:lnSpc>
              <a:spcBef>
                <a:spcPts val="360"/>
              </a:spcBef>
              <a:spcAft>
                <a:spcPts val="0"/>
              </a:spcAft>
              <a:buClr>
                <a:schemeClr val="dk1"/>
              </a:buClr>
              <a:buSzPts val="1800"/>
              <a:buChar char="•"/>
            </a:pPr>
            <a:r>
              <a:rPr lang="ko-KR" sz="1800"/>
              <a:t>계산이 빠르고 간단함</a:t>
            </a:r>
            <a:endParaRPr/>
          </a:p>
          <a:p>
            <a:pPr marL="342900" lvl="0" indent="-228600" algn="l" rtl="0">
              <a:lnSpc>
                <a:spcPct val="100000"/>
              </a:lnSpc>
              <a:spcBef>
                <a:spcPts val="360"/>
              </a:spcBef>
              <a:spcAft>
                <a:spcPts val="0"/>
              </a:spcAft>
              <a:buClr>
                <a:schemeClr val="dk1"/>
              </a:buClr>
              <a:buSzPts val="1800"/>
              <a:buNone/>
            </a:pPr>
            <a:endParaRPr sz="1800"/>
          </a:p>
          <a:p>
            <a:pPr marL="0" lvl="0" indent="0" algn="l" rtl="0">
              <a:lnSpc>
                <a:spcPct val="100000"/>
              </a:lnSpc>
              <a:spcBef>
                <a:spcPts val="360"/>
              </a:spcBef>
              <a:spcAft>
                <a:spcPts val="0"/>
              </a:spcAft>
              <a:buSzPts val="1800"/>
              <a:buNone/>
            </a:pPr>
            <a:r>
              <a:rPr lang="ko-KR" sz="1800" b="1"/>
              <a:t>단점</a:t>
            </a:r>
            <a:endParaRPr b="1"/>
          </a:p>
          <a:p>
            <a:pPr marL="342900" lvl="0" indent="-342900" algn="l" rtl="0">
              <a:lnSpc>
                <a:spcPct val="100000"/>
              </a:lnSpc>
              <a:spcBef>
                <a:spcPts val="360"/>
              </a:spcBef>
              <a:spcAft>
                <a:spcPts val="0"/>
              </a:spcAft>
              <a:buClr>
                <a:schemeClr val="dk1"/>
              </a:buClr>
              <a:buSzPts val="1800"/>
              <a:buChar char="•"/>
            </a:pPr>
            <a:r>
              <a:rPr lang="ko-KR" sz="1800"/>
              <a:t>독립 가정이 실제로는 잘 맞지 않음</a:t>
            </a:r>
            <a:endParaRPr/>
          </a:p>
          <a:p>
            <a:pPr marL="342900" lvl="0" indent="-228600" algn="l" rtl="0">
              <a:lnSpc>
                <a:spcPct val="100000"/>
              </a:lnSpc>
              <a:spcBef>
                <a:spcPts val="360"/>
              </a:spcBef>
              <a:spcAft>
                <a:spcPts val="0"/>
              </a:spcAft>
              <a:buClr>
                <a:schemeClr val="dk1"/>
              </a:buClr>
              <a:buSzPts val="1800"/>
              <a:buNone/>
            </a:pPr>
            <a:endParaRPr sz="1800"/>
          </a:p>
          <a:p>
            <a:pPr marL="0" lvl="0" indent="0" algn="l" rtl="0">
              <a:lnSpc>
                <a:spcPct val="100000"/>
              </a:lnSpc>
              <a:spcBef>
                <a:spcPts val="360"/>
              </a:spcBef>
              <a:spcAft>
                <a:spcPts val="0"/>
              </a:spcAft>
              <a:buSzPts val="1800"/>
              <a:buNone/>
            </a:pPr>
            <a:r>
              <a:rPr lang="ko-KR" sz="1800" b="1"/>
              <a:t>주요사용 사례</a:t>
            </a:r>
            <a:endParaRPr/>
          </a:p>
          <a:p>
            <a:pPr marL="342900" lvl="0" indent="-342900" algn="l" rtl="0">
              <a:lnSpc>
                <a:spcPct val="100000"/>
              </a:lnSpc>
              <a:spcBef>
                <a:spcPts val="360"/>
              </a:spcBef>
              <a:spcAft>
                <a:spcPts val="0"/>
              </a:spcAft>
              <a:buClr>
                <a:schemeClr val="dk1"/>
              </a:buClr>
              <a:buSzPts val="1800"/>
              <a:buChar char="•"/>
            </a:pPr>
            <a:r>
              <a:rPr lang="ko-KR" sz="1800"/>
              <a:t>스팸메일 필터링, NLP 분류</a:t>
            </a:r>
            <a:endParaRPr sz="1800"/>
          </a:p>
          <a:p>
            <a:pPr marL="342900" lvl="0" indent="-342900" algn="l" rtl="0">
              <a:lnSpc>
                <a:spcPct val="100000"/>
              </a:lnSpc>
              <a:spcBef>
                <a:spcPts val="0"/>
              </a:spcBef>
              <a:spcAft>
                <a:spcPts val="0"/>
              </a:spcAft>
              <a:buSzPts val="2200"/>
              <a:buChar char="•"/>
            </a:pPr>
            <a:r>
              <a:rPr lang="ko-KR" sz="1800">
                <a:latin typeface="Arial"/>
                <a:ea typeface="Arial"/>
                <a:cs typeface="Arial"/>
                <a:sym typeface="Arial"/>
              </a:rPr>
              <a:t>스팸메일 필터링</a:t>
            </a:r>
            <a:endParaRPr sz="1800">
              <a:latin typeface="Arial"/>
              <a:ea typeface="Arial"/>
              <a:cs typeface="Arial"/>
              <a:sym typeface="Arial"/>
            </a:endParaRPr>
          </a:p>
          <a:p>
            <a:pPr marL="342900" lvl="0" indent="-342900" algn="l" rtl="0">
              <a:lnSpc>
                <a:spcPct val="100000"/>
              </a:lnSpc>
              <a:spcBef>
                <a:spcPts val="0"/>
              </a:spcBef>
              <a:spcAft>
                <a:spcPts val="0"/>
              </a:spcAft>
              <a:buSzPts val="2200"/>
              <a:buChar char="•"/>
            </a:pPr>
            <a:r>
              <a:rPr lang="ko-KR" sz="1800">
                <a:latin typeface="Arial"/>
                <a:ea typeface="Arial"/>
                <a:cs typeface="Arial"/>
                <a:sym typeface="Arial"/>
              </a:rPr>
              <a:t>뉴스 기사 주제 분류</a:t>
            </a:r>
            <a:endParaRPr sz="1800">
              <a:latin typeface="Arial"/>
              <a:ea typeface="Arial"/>
              <a:cs typeface="Arial"/>
              <a:sym typeface="Arial"/>
            </a:endParaRPr>
          </a:p>
          <a:p>
            <a:pPr marL="342900" lvl="0" indent="-342900" algn="l" rtl="0">
              <a:lnSpc>
                <a:spcPct val="100000"/>
              </a:lnSpc>
              <a:spcBef>
                <a:spcPts val="0"/>
              </a:spcBef>
              <a:spcAft>
                <a:spcPts val="0"/>
              </a:spcAft>
              <a:buSzPts val="2200"/>
              <a:buChar char="•"/>
            </a:pPr>
            <a:r>
              <a:rPr lang="ko-KR" sz="1800">
                <a:latin typeface="Arial"/>
                <a:ea typeface="Arial"/>
                <a:cs typeface="Arial"/>
                <a:sym typeface="Arial"/>
              </a:rPr>
              <a:t>감정 분석 (긍정/부정)</a:t>
            </a:r>
            <a:endParaRPr sz="1800">
              <a:latin typeface="Arial"/>
              <a:ea typeface="Arial"/>
              <a:cs typeface="Arial"/>
              <a:sym typeface="Arial"/>
            </a:endParaRPr>
          </a:p>
        </p:txBody>
      </p:sp>
      <p:graphicFrame>
        <p:nvGraphicFramePr>
          <p:cNvPr id="357" name="Google Shape;357;g39d5cf30e01_0_18"/>
          <p:cNvGraphicFramePr/>
          <p:nvPr/>
        </p:nvGraphicFramePr>
        <p:xfrm>
          <a:off x="152400" y="152400"/>
          <a:ext cx="3000000" cy="3000000"/>
        </p:xfrm>
        <a:graphic>
          <a:graphicData uri="http://schemas.openxmlformats.org/drawingml/2006/table">
            <a:tbl>
              <a:tblPr>
                <a:noFill/>
                <a:tableStyleId>{E1256D2F-42F5-4529-9EC1-34A0D190A2C0}</a:tableStyleId>
              </a:tblPr>
              <a:tblGrid>
                <a:gridCol w="208250">
                  <a:extLst>
                    <a:ext uri="{9D8B030D-6E8A-4147-A177-3AD203B41FA5}">
                      <a16:colId xmlns:a16="http://schemas.microsoft.com/office/drawing/2014/main" val="20000"/>
                    </a:ext>
                  </a:extLst>
                </a:gridCol>
              </a:tblGrid>
              <a:tr h="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0"/>
                  </a:ext>
                </a:extLst>
              </a:tr>
            </a:tbl>
          </a:graphicData>
        </a:graphic>
      </p:graphicFrame>
      <p:pic>
        <p:nvPicPr>
          <p:cNvPr id="358" name="Google Shape;358;g39d5cf30e01_0_18"/>
          <p:cNvPicPr preferRelativeResize="0"/>
          <p:nvPr/>
        </p:nvPicPr>
        <p:blipFill rotWithShape="1">
          <a:blip r:embed="rId3">
            <a:alphaModFix/>
          </a:blip>
          <a:srcRect/>
          <a:stretch/>
        </p:blipFill>
        <p:spPr>
          <a:xfrm>
            <a:off x="3409950" y="1417650"/>
            <a:ext cx="5734050" cy="2809875"/>
          </a:xfrm>
          <a:prstGeom prst="rect">
            <a:avLst/>
          </a:prstGeom>
          <a:noFill/>
          <a:ln>
            <a:noFill/>
          </a:ln>
        </p:spPr>
      </p:pic>
      <p:sp>
        <p:nvSpPr>
          <p:cNvPr id="359" name="Google Shape;359;g39d5cf30e01_0_18"/>
          <p:cNvSpPr txBox="1"/>
          <p:nvPr/>
        </p:nvSpPr>
        <p:spPr>
          <a:xfrm>
            <a:off x="31025" y="31025"/>
            <a:ext cx="1536000" cy="40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ko-KR" sz="1400" b="1" i="0" u="none" strike="noStrike" cap="none">
                <a:solidFill>
                  <a:schemeClr val="dk1"/>
                </a:solidFill>
                <a:latin typeface="Malgun Gothic"/>
                <a:ea typeface="Malgun Gothic"/>
                <a:cs typeface="Malgun Gothic"/>
                <a:sym typeface="Malgun Gothic"/>
              </a:rPr>
              <a:t>머신러닝 알고리즘</a:t>
            </a:r>
            <a:endParaRPr sz="1400" b="1" i="0" u="none" strike="noStrike" cap="none">
              <a:solidFill>
                <a:schemeClr val="dk1"/>
              </a:solidFill>
              <a:latin typeface="Malgun Gothic"/>
              <a:ea typeface="Malgun Gothic"/>
              <a:cs typeface="Malgun Gothic"/>
              <a:sym typeface="Malgun Gothic"/>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g39d5cf30e01_0_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ko-KR" sz="4400">
                <a:solidFill>
                  <a:schemeClr val="dk1"/>
                </a:solidFill>
                <a:latin typeface="Calibri"/>
                <a:ea typeface="Calibri"/>
                <a:cs typeface="Calibri"/>
                <a:sym typeface="Calibri"/>
              </a:rPr>
              <a:t>결정 트리 (Decision Tree)</a:t>
            </a:r>
            <a:endParaRPr/>
          </a:p>
        </p:txBody>
      </p:sp>
      <p:sp>
        <p:nvSpPr>
          <p:cNvPr id="365" name="Google Shape;365;g39d5cf30e01_0_25"/>
          <p:cNvSpPr txBox="1">
            <a:spLocks noGrp="1"/>
          </p:cNvSpPr>
          <p:nvPr>
            <p:ph type="body" idx="1"/>
          </p:nvPr>
        </p:nvSpPr>
        <p:spPr>
          <a:xfrm>
            <a:off x="457200" y="1600200"/>
            <a:ext cx="8229600" cy="5257800"/>
          </a:xfrm>
          <a:prstGeom prst="rect">
            <a:avLst/>
          </a:prstGeom>
          <a:noFill/>
          <a:ln>
            <a:noFill/>
          </a:ln>
        </p:spPr>
        <p:txBody>
          <a:bodyPr spcFirstLastPara="1" wrap="square" lIns="91425" tIns="45700" rIns="91425" bIns="45700" anchor="t" anchorCtr="0">
            <a:normAutofit lnSpcReduction="20000"/>
          </a:bodyPr>
          <a:lstStyle/>
          <a:p>
            <a:pPr marL="0" lvl="0" indent="0" algn="l" rtl="0">
              <a:lnSpc>
                <a:spcPct val="100000"/>
              </a:lnSpc>
              <a:spcBef>
                <a:spcPts val="0"/>
              </a:spcBef>
              <a:spcAft>
                <a:spcPts val="0"/>
              </a:spcAft>
              <a:buSzPts val="1800"/>
              <a:buNone/>
            </a:pPr>
            <a:r>
              <a:rPr lang="ko-KR" sz="1800" b="1"/>
              <a:t>특징</a:t>
            </a:r>
            <a:endParaRPr b="1"/>
          </a:p>
          <a:p>
            <a:pPr marL="342900" lvl="0" indent="-342900" algn="l" rtl="0">
              <a:lnSpc>
                <a:spcPct val="100000"/>
              </a:lnSpc>
              <a:spcBef>
                <a:spcPts val="360"/>
              </a:spcBef>
              <a:spcAft>
                <a:spcPts val="0"/>
              </a:spcAft>
              <a:buClr>
                <a:schemeClr val="dk1"/>
              </a:buClr>
              <a:buSzPts val="1800"/>
              <a:buChar char="•"/>
            </a:pPr>
            <a:r>
              <a:rPr lang="ko-KR" sz="1800"/>
              <a:t>데이터를 분기하며 예측</a:t>
            </a:r>
            <a:endParaRPr/>
          </a:p>
          <a:p>
            <a:pPr marL="342900" lvl="0" indent="-342900" algn="l" rtl="0">
              <a:lnSpc>
                <a:spcPct val="100000"/>
              </a:lnSpc>
              <a:spcBef>
                <a:spcPts val="360"/>
              </a:spcBef>
              <a:spcAft>
                <a:spcPts val="0"/>
              </a:spcAft>
              <a:buClr>
                <a:schemeClr val="dk1"/>
              </a:buClr>
              <a:buSzPts val="1800"/>
              <a:buChar char="•"/>
            </a:pPr>
            <a:r>
              <a:rPr lang="ko-KR" sz="1800"/>
              <a:t>트리 구조로 시각화 용이</a:t>
            </a:r>
            <a:endParaRPr/>
          </a:p>
          <a:p>
            <a:pPr marL="342900" lvl="0" indent="-228600" algn="l" rtl="0">
              <a:lnSpc>
                <a:spcPct val="100000"/>
              </a:lnSpc>
              <a:spcBef>
                <a:spcPts val="360"/>
              </a:spcBef>
              <a:spcAft>
                <a:spcPts val="0"/>
              </a:spcAft>
              <a:buClr>
                <a:schemeClr val="dk1"/>
              </a:buClr>
              <a:buSzPts val="1800"/>
              <a:buNone/>
            </a:pPr>
            <a:endParaRPr sz="1800"/>
          </a:p>
          <a:p>
            <a:pPr marL="0" lvl="0" indent="0" algn="l" rtl="0">
              <a:lnSpc>
                <a:spcPct val="100000"/>
              </a:lnSpc>
              <a:spcBef>
                <a:spcPts val="360"/>
              </a:spcBef>
              <a:spcAft>
                <a:spcPts val="0"/>
              </a:spcAft>
              <a:buSzPts val="1800"/>
              <a:buNone/>
            </a:pPr>
            <a:r>
              <a:rPr lang="ko-KR" sz="1800" b="1"/>
              <a:t>개념</a:t>
            </a:r>
            <a:endParaRPr b="1"/>
          </a:p>
          <a:p>
            <a:pPr marL="342900" lvl="0" indent="-342900" algn="l" rtl="0">
              <a:lnSpc>
                <a:spcPct val="100000"/>
              </a:lnSpc>
              <a:spcBef>
                <a:spcPts val="360"/>
              </a:spcBef>
              <a:spcAft>
                <a:spcPts val="0"/>
              </a:spcAft>
              <a:buClr>
                <a:schemeClr val="dk1"/>
              </a:buClr>
              <a:buSzPts val="1800"/>
              <a:buChar char="•"/>
            </a:pPr>
            <a:r>
              <a:rPr lang="ko-KR" sz="1800" b="1"/>
              <a:t>엔트로피 = -Σ(pᵢ log₂(pᵢ))</a:t>
            </a:r>
            <a:endParaRPr b="1"/>
          </a:p>
          <a:p>
            <a:pPr marL="342900" lvl="0" indent="-228600" algn="l" rtl="0">
              <a:lnSpc>
                <a:spcPct val="100000"/>
              </a:lnSpc>
              <a:spcBef>
                <a:spcPts val="360"/>
              </a:spcBef>
              <a:spcAft>
                <a:spcPts val="0"/>
              </a:spcAft>
              <a:buClr>
                <a:schemeClr val="dk1"/>
              </a:buClr>
              <a:buSzPts val="1800"/>
              <a:buNone/>
            </a:pPr>
            <a:endParaRPr sz="1800"/>
          </a:p>
          <a:p>
            <a:pPr marL="0" lvl="0" indent="0" algn="l" rtl="0">
              <a:lnSpc>
                <a:spcPct val="100000"/>
              </a:lnSpc>
              <a:spcBef>
                <a:spcPts val="360"/>
              </a:spcBef>
              <a:spcAft>
                <a:spcPts val="0"/>
              </a:spcAft>
              <a:buSzPts val="1800"/>
              <a:buNone/>
            </a:pPr>
            <a:r>
              <a:rPr lang="ko-KR" sz="1800" b="1"/>
              <a:t>장점</a:t>
            </a:r>
            <a:endParaRPr b="1"/>
          </a:p>
          <a:p>
            <a:pPr marL="342900" lvl="0" indent="-342900" algn="l" rtl="0">
              <a:lnSpc>
                <a:spcPct val="100000"/>
              </a:lnSpc>
              <a:spcBef>
                <a:spcPts val="360"/>
              </a:spcBef>
              <a:spcAft>
                <a:spcPts val="0"/>
              </a:spcAft>
              <a:buClr>
                <a:schemeClr val="dk1"/>
              </a:buClr>
              <a:buSzPts val="1800"/>
              <a:buChar char="•"/>
            </a:pPr>
            <a:r>
              <a:rPr lang="ko-KR" sz="1800"/>
              <a:t>해석 용이, 시각화 우수</a:t>
            </a:r>
            <a:endParaRPr/>
          </a:p>
          <a:p>
            <a:pPr marL="342900" lvl="0" indent="-342900" algn="l" rtl="0">
              <a:lnSpc>
                <a:spcPct val="100000"/>
              </a:lnSpc>
              <a:spcBef>
                <a:spcPts val="360"/>
              </a:spcBef>
              <a:spcAft>
                <a:spcPts val="0"/>
              </a:spcAft>
              <a:buClr>
                <a:schemeClr val="dk1"/>
              </a:buClr>
              <a:buSzPts val="1800"/>
              <a:buChar char="•"/>
            </a:pPr>
            <a:r>
              <a:rPr lang="ko-KR" sz="1800"/>
              <a:t>아웃라이어 영향 적음</a:t>
            </a:r>
            <a:endParaRPr/>
          </a:p>
          <a:p>
            <a:pPr marL="342900" lvl="0" indent="-228600" algn="l" rtl="0">
              <a:lnSpc>
                <a:spcPct val="100000"/>
              </a:lnSpc>
              <a:spcBef>
                <a:spcPts val="360"/>
              </a:spcBef>
              <a:spcAft>
                <a:spcPts val="0"/>
              </a:spcAft>
              <a:buClr>
                <a:schemeClr val="dk1"/>
              </a:buClr>
              <a:buSzPts val="1800"/>
              <a:buNone/>
            </a:pPr>
            <a:endParaRPr sz="1800"/>
          </a:p>
          <a:p>
            <a:pPr marL="0" lvl="0" indent="0" algn="l" rtl="0">
              <a:lnSpc>
                <a:spcPct val="100000"/>
              </a:lnSpc>
              <a:spcBef>
                <a:spcPts val="360"/>
              </a:spcBef>
              <a:spcAft>
                <a:spcPts val="0"/>
              </a:spcAft>
              <a:buSzPts val="1800"/>
              <a:buNone/>
            </a:pPr>
            <a:r>
              <a:rPr lang="ko-KR" sz="1800" b="1"/>
              <a:t>단점</a:t>
            </a:r>
            <a:endParaRPr b="1"/>
          </a:p>
          <a:p>
            <a:pPr marL="342900" lvl="0" indent="-342900" algn="l" rtl="0">
              <a:lnSpc>
                <a:spcPct val="100000"/>
              </a:lnSpc>
              <a:spcBef>
                <a:spcPts val="360"/>
              </a:spcBef>
              <a:spcAft>
                <a:spcPts val="0"/>
              </a:spcAft>
              <a:buClr>
                <a:schemeClr val="dk1"/>
              </a:buClr>
              <a:buSzPts val="1800"/>
              <a:buChar char="•"/>
            </a:pPr>
            <a:r>
              <a:rPr lang="ko-KR" sz="1800"/>
              <a:t>과적합(Overfitting) 위험</a:t>
            </a:r>
            <a:endParaRPr/>
          </a:p>
          <a:p>
            <a:pPr marL="342900" lvl="0" indent="-228600" algn="l" rtl="0">
              <a:lnSpc>
                <a:spcPct val="100000"/>
              </a:lnSpc>
              <a:spcBef>
                <a:spcPts val="360"/>
              </a:spcBef>
              <a:spcAft>
                <a:spcPts val="0"/>
              </a:spcAft>
              <a:buClr>
                <a:schemeClr val="dk1"/>
              </a:buClr>
              <a:buSzPts val="1800"/>
              <a:buNone/>
            </a:pPr>
            <a:endParaRPr sz="1800"/>
          </a:p>
          <a:p>
            <a:pPr marL="0" lvl="0" indent="0" algn="l" rtl="0">
              <a:lnSpc>
                <a:spcPct val="100000"/>
              </a:lnSpc>
              <a:spcBef>
                <a:spcPts val="360"/>
              </a:spcBef>
              <a:spcAft>
                <a:spcPts val="0"/>
              </a:spcAft>
              <a:buSzPts val="1800"/>
              <a:buNone/>
            </a:pPr>
            <a:r>
              <a:rPr lang="ko-KR" sz="1800" b="1"/>
              <a:t>주요사용 사례</a:t>
            </a:r>
            <a:endParaRPr/>
          </a:p>
          <a:p>
            <a:pPr marL="342900" lvl="0" indent="-342900" algn="l" rtl="0">
              <a:lnSpc>
                <a:spcPct val="100000"/>
              </a:lnSpc>
              <a:spcBef>
                <a:spcPts val="360"/>
              </a:spcBef>
              <a:spcAft>
                <a:spcPts val="0"/>
              </a:spcAft>
              <a:buClr>
                <a:schemeClr val="dk1"/>
              </a:buClr>
              <a:buSzPts val="1800"/>
              <a:buChar char="•"/>
            </a:pPr>
            <a:r>
              <a:rPr lang="ko-KR" sz="1800"/>
              <a:t>시각화 목적 모델링, 혼합형 데이터</a:t>
            </a:r>
            <a:endParaRPr sz="1800"/>
          </a:p>
          <a:p>
            <a:pPr marL="342900" lvl="0" indent="-342900" algn="l" rtl="0">
              <a:lnSpc>
                <a:spcPct val="100000"/>
              </a:lnSpc>
              <a:spcBef>
                <a:spcPts val="360"/>
              </a:spcBef>
              <a:spcAft>
                <a:spcPts val="0"/>
              </a:spcAft>
              <a:buSzPts val="1800"/>
              <a:buChar char="•"/>
            </a:pPr>
            <a:r>
              <a:rPr lang="ko-KR" sz="1800"/>
              <a:t>고객 신용등급 분류</a:t>
            </a:r>
            <a:endParaRPr sz="1800"/>
          </a:p>
          <a:p>
            <a:pPr marL="342900" lvl="0" indent="-342900" algn="l" rtl="0">
              <a:lnSpc>
                <a:spcPct val="100000"/>
              </a:lnSpc>
              <a:spcBef>
                <a:spcPts val="360"/>
              </a:spcBef>
              <a:spcAft>
                <a:spcPts val="0"/>
              </a:spcAft>
              <a:buSzPts val="1800"/>
              <a:buChar char="•"/>
            </a:pPr>
            <a:r>
              <a:rPr lang="ko-KR" sz="1800"/>
              <a:t>의료 진단 (증상 기반 예측)</a:t>
            </a:r>
            <a:endParaRPr sz="1800"/>
          </a:p>
          <a:p>
            <a:pPr marL="342900" lvl="0" indent="-342900" algn="l" rtl="0">
              <a:lnSpc>
                <a:spcPct val="100000"/>
              </a:lnSpc>
              <a:spcBef>
                <a:spcPts val="360"/>
              </a:spcBef>
              <a:spcAft>
                <a:spcPts val="0"/>
              </a:spcAft>
              <a:buSzPts val="1800"/>
              <a:buChar char="•"/>
            </a:pPr>
            <a:r>
              <a:rPr lang="ko-KR" sz="1800"/>
              <a:t>제품 불량 여부 판정</a:t>
            </a:r>
            <a:endParaRPr sz="1800"/>
          </a:p>
        </p:txBody>
      </p:sp>
      <p:pic>
        <p:nvPicPr>
          <p:cNvPr id="366" name="Google Shape;366;g39d5cf30e01_0_25"/>
          <p:cNvPicPr preferRelativeResize="0"/>
          <p:nvPr/>
        </p:nvPicPr>
        <p:blipFill rotWithShape="1">
          <a:blip r:embed="rId3">
            <a:alphaModFix/>
          </a:blip>
          <a:srcRect/>
          <a:stretch/>
        </p:blipFill>
        <p:spPr>
          <a:xfrm>
            <a:off x="3156550" y="2216150"/>
            <a:ext cx="5987450" cy="2993725"/>
          </a:xfrm>
          <a:prstGeom prst="rect">
            <a:avLst/>
          </a:prstGeom>
          <a:noFill/>
          <a:ln>
            <a:noFill/>
          </a:ln>
        </p:spPr>
      </p:pic>
      <p:sp>
        <p:nvSpPr>
          <p:cNvPr id="367" name="Google Shape;367;g39d5cf30e01_0_25"/>
          <p:cNvSpPr txBox="1"/>
          <p:nvPr/>
        </p:nvSpPr>
        <p:spPr>
          <a:xfrm>
            <a:off x="31025" y="31025"/>
            <a:ext cx="1536000" cy="40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ko-KR" sz="1400" b="1" i="0" u="none" strike="noStrike" cap="none">
                <a:solidFill>
                  <a:schemeClr val="dk1"/>
                </a:solidFill>
                <a:latin typeface="Malgun Gothic"/>
                <a:ea typeface="Malgun Gothic"/>
                <a:cs typeface="Malgun Gothic"/>
                <a:sym typeface="Malgun Gothic"/>
              </a:rPr>
              <a:t>머신러닝 알고리즘</a:t>
            </a:r>
            <a:endParaRPr sz="1400" b="1" i="0" u="none" strike="noStrike" cap="none">
              <a:solidFill>
                <a:schemeClr val="dk1"/>
              </a:solidFill>
              <a:latin typeface="Malgun Gothic"/>
              <a:ea typeface="Malgun Gothic"/>
              <a:cs typeface="Malgun Gothic"/>
              <a:sym typeface="Malgun Gothic"/>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g39d5cf30e01_0_3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ko-KR" sz="4400">
                <a:solidFill>
                  <a:schemeClr val="dk1"/>
                </a:solidFill>
                <a:latin typeface="Calibri"/>
                <a:ea typeface="Calibri"/>
                <a:cs typeface="Calibri"/>
                <a:sym typeface="Calibri"/>
              </a:rPr>
              <a:t>랜덤 포레스트 (Random Forest)</a:t>
            </a:r>
            <a:endParaRPr/>
          </a:p>
        </p:txBody>
      </p:sp>
      <p:sp>
        <p:nvSpPr>
          <p:cNvPr id="373" name="Google Shape;373;g39d5cf30e01_0_31"/>
          <p:cNvSpPr txBox="1">
            <a:spLocks noGrp="1"/>
          </p:cNvSpPr>
          <p:nvPr>
            <p:ph type="body" idx="1"/>
          </p:nvPr>
        </p:nvSpPr>
        <p:spPr>
          <a:xfrm>
            <a:off x="457200" y="1600200"/>
            <a:ext cx="8229600" cy="5257800"/>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100000"/>
              </a:lnSpc>
              <a:spcBef>
                <a:spcPts val="0"/>
              </a:spcBef>
              <a:spcAft>
                <a:spcPts val="0"/>
              </a:spcAft>
              <a:buSzPct val="108108"/>
              <a:buNone/>
            </a:pPr>
            <a:r>
              <a:rPr lang="ko-KR" sz="1800" b="1"/>
              <a:t>특징</a:t>
            </a:r>
            <a:endParaRPr b="1"/>
          </a:p>
          <a:p>
            <a:pPr marL="342900" lvl="0" indent="-334327" algn="l" rtl="0">
              <a:lnSpc>
                <a:spcPct val="100000"/>
              </a:lnSpc>
              <a:spcBef>
                <a:spcPts val="360"/>
              </a:spcBef>
              <a:spcAft>
                <a:spcPts val="0"/>
              </a:spcAft>
              <a:buClr>
                <a:schemeClr val="dk1"/>
              </a:buClr>
              <a:buSzPct val="100000"/>
              <a:buChar char="•"/>
            </a:pPr>
            <a:r>
              <a:rPr lang="ko-KR" sz="1800"/>
              <a:t>여러 결정 트리를 앙상블</a:t>
            </a:r>
            <a:endParaRPr/>
          </a:p>
          <a:p>
            <a:pPr marL="342900" lvl="0" indent="-334327" algn="l" rtl="0">
              <a:lnSpc>
                <a:spcPct val="100000"/>
              </a:lnSpc>
              <a:spcBef>
                <a:spcPts val="360"/>
              </a:spcBef>
              <a:spcAft>
                <a:spcPts val="0"/>
              </a:spcAft>
              <a:buClr>
                <a:schemeClr val="dk1"/>
              </a:buClr>
              <a:buSzPct val="100000"/>
              <a:buChar char="•"/>
            </a:pPr>
            <a:r>
              <a:rPr lang="ko-KR" sz="1800"/>
              <a:t>다수결로 최종 결과 도출</a:t>
            </a:r>
            <a:endParaRPr/>
          </a:p>
          <a:p>
            <a:pPr marL="342900" lvl="0" indent="-228600" algn="l" rtl="0">
              <a:lnSpc>
                <a:spcPct val="100000"/>
              </a:lnSpc>
              <a:spcBef>
                <a:spcPts val="360"/>
              </a:spcBef>
              <a:spcAft>
                <a:spcPts val="0"/>
              </a:spcAft>
              <a:buClr>
                <a:schemeClr val="dk1"/>
              </a:buClr>
              <a:buSzPct val="100000"/>
              <a:buNone/>
            </a:pPr>
            <a:endParaRPr sz="1800"/>
          </a:p>
          <a:p>
            <a:pPr marL="0" lvl="0" indent="0" algn="l" rtl="0">
              <a:lnSpc>
                <a:spcPct val="100000"/>
              </a:lnSpc>
              <a:spcBef>
                <a:spcPts val="360"/>
              </a:spcBef>
              <a:spcAft>
                <a:spcPts val="0"/>
              </a:spcAft>
              <a:buSzPct val="108108"/>
              <a:buNone/>
            </a:pPr>
            <a:r>
              <a:rPr lang="ko-KR" sz="1800" b="1"/>
              <a:t>수학식</a:t>
            </a:r>
            <a:endParaRPr b="1"/>
          </a:p>
          <a:p>
            <a:pPr marL="342900" lvl="0" indent="-334327" algn="l" rtl="0">
              <a:lnSpc>
                <a:spcPct val="100000"/>
              </a:lnSpc>
              <a:spcBef>
                <a:spcPts val="360"/>
              </a:spcBef>
              <a:spcAft>
                <a:spcPts val="0"/>
              </a:spcAft>
              <a:buClr>
                <a:schemeClr val="dk1"/>
              </a:buClr>
              <a:buSzPct val="100000"/>
              <a:buChar char="•"/>
            </a:pPr>
            <a:r>
              <a:rPr lang="ko-KR" sz="1800" b="1"/>
              <a:t>ŷ = majority(Tree₁(x), Tree₂(x), ..., Treeₙ(x))</a:t>
            </a:r>
            <a:endParaRPr b="1"/>
          </a:p>
          <a:p>
            <a:pPr marL="342900" lvl="0" indent="-228600" algn="l" rtl="0">
              <a:lnSpc>
                <a:spcPct val="100000"/>
              </a:lnSpc>
              <a:spcBef>
                <a:spcPts val="360"/>
              </a:spcBef>
              <a:spcAft>
                <a:spcPts val="0"/>
              </a:spcAft>
              <a:buClr>
                <a:schemeClr val="dk1"/>
              </a:buClr>
              <a:buSzPct val="100000"/>
              <a:buNone/>
            </a:pPr>
            <a:endParaRPr sz="1800"/>
          </a:p>
          <a:p>
            <a:pPr marL="0" lvl="0" indent="0" algn="l" rtl="0">
              <a:lnSpc>
                <a:spcPct val="100000"/>
              </a:lnSpc>
              <a:spcBef>
                <a:spcPts val="360"/>
              </a:spcBef>
              <a:spcAft>
                <a:spcPts val="0"/>
              </a:spcAft>
              <a:buSzPct val="108108"/>
              <a:buNone/>
            </a:pPr>
            <a:r>
              <a:rPr lang="ko-KR" sz="1800" b="1"/>
              <a:t>장점</a:t>
            </a:r>
            <a:endParaRPr b="1"/>
          </a:p>
          <a:p>
            <a:pPr marL="342900" lvl="0" indent="-334327" algn="l" rtl="0">
              <a:lnSpc>
                <a:spcPct val="100000"/>
              </a:lnSpc>
              <a:spcBef>
                <a:spcPts val="360"/>
              </a:spcBef>
              <a:spcAft>
                <a:spcPts val="0"/>
              </a:spcAft>
              <a:buClr>
                <a:schemeClr val="dk1"/>
              </a:buClr>
              <a:buSzPct val="100000"/>
              <a:buChar char="•"/>
            </a:pPr>
            <a:r>
              <a:rPr lang="ko-KR" sz="1800"/>
              <a:t>안정적이고 예측력 높음</a:t>
            </a:r>
            <a:endParaRPr/>
          </a:p>
          <a:p>
            <a:pPr marL="342900" lvl="0" indent="-334327" algn="l" rtl="0">
              <a:lnSpc>
                <a:spcPct val="100000"/>
              </a:lnSpc>
              <a:spcBef>
                <a:spcPts val="360"/>
              </a:spcBef>
              <a:spcAft>
                <a:spcPts val="0"/>
              </a:spcAft>
              <a:buClr>
                <a:schemeClr val="dk1"/>
              </a:buClr>
              <a:buSzPct val="100000"/>
              <a:buChar char="•"/>
            </a:pPr>
            <a:r>
              <a:rPr lang="ko-KR" sz="1800"/>
              <a:t>과적합 방지</a:t>
            </a:r>
            <a:endParaRPr/>
          </a:p>
          <a:p>
            <a:pPr marL="342900" lvl="0" indent="-228600" algn="l" rtl="0">
              <a:lnSpc>
                <a:spcPct val="100000"/>
              </a:lnSpc>
              <a:spcBef>
                <a:spcPts val="360"/>
              </a:spcBef>
              <a:spcAft>
                <a:spcPts val="0"/>
              </a:spcAft>
              <a:buClr>
                <a:schemeClr val="dk1"/>
              </a:buClr>
              <a:buSzPct val="100000"/>
              <a:buNone/>
            </a:pPr>
            <a:endParaRPr sz="1800"/>
          </a:p>
          <a:p>
            <a:pPr marL="0" lvl="0" indent="0" algn="l" rtl="0">
              <a:lnSpc>
                <a:spcPct val="100000"/>
              </a:lnSpc>
              <a:spcBef>
                <a:spcPts val="360"/>
              </a:spcBef>
              <a:spcAft>
                <a:spcPts val="0"/>
              </a:spcAft>
              <a:buSzPct val="108108"/>
              <a:buNone/>
            </a:pPr>
            <a:r>
              <a:rPr lang="ko-KR" sz="1800" b="1"/>
              <a:t>단점</a:t>
            </a:r>
            <a:endParaRPr b="1"/>
          </a:p>
          <a:p>
            <a:pPr marL="342900" lvl="0" indent="-334327" algn="l" rtl="0">
              <a:lnSpc>
                <a:spcPct val="100000"/>
              </a:lnSpc>
              <a:spcBef>
                <a:spcPts val="360"/>
              </a:spcBef>
              <a:spcAft>
                <a:spcPts val="0"/>
              </a:spcAft>
              <a:buClr>
                <a:schemeClr val="dk1"/>
              </a:buClr>
              <a:buSzPct val="100000"/>
              <a:buChar char="•"/>
            </a:pPr>
            <a:r>
              <a:rPr lang="ko-KR" sz="1800"/>
              <a:t>모델 해석 어려움</a:t>
            </a:r>
            <a:endParaRPr/>
          </a:p>
          <a:p>
            <a:pPr marL="342900" lvl="0" indent="-334327" algn="l" rtl="0">
              <a:lnSpc>
                <a:spcPct val="100000"/>
              </a:lnSpc>
              <a:spcBef>
                <a:spcPts val="360"/>
              </a:spcBef>
              <a:spcAft>
                <a:spcPts val="0"/>
              </a:spcAft>
              <a:buClr>
                <a:schemeClr val="dk1"/>
              </a:buClr>
              <a:buSzPct val="100000"/>
              <a:buChar char="•"/>
            </a:pPr>
            <a:r>
              <a:rPr lang="ko-KR" sz="1800"/>
              <a:t>학습 속도 느림</a:t>
            </a:r>
            <a:endParaRPr/>
          </a:p>
          <a:p>
            <a:pPr marL="342900" lvl="0" indent="-228600" algn="l" rtl="0">
              <a:lnSpc>
                <a:spcPct val="100000"/>
              </a:lnSpc>
              <a:spcBef>
                <a:spcPts val="360"/>
              </a:spcBef>
              <a:spcAft>
                <a:spcPts val="0"/>
              </a:spcAft>
              <a:buClr>
                <a:schemeClr val="dk1"/>
              </a:buClr>
              <a:buSzPct val="100000"/>
              <a:buNone/>
            </a:pPr>
            <a:endParaRPr sz="1800"/>
          </a:p>
          <a:p>
            <a:pPr marL="0" lvl="0" indent="0" algn="l" rtl="0">
              <a:lnSpc>
                <a:spcPct val="100000"/>
              </a:lnSpc>
              <a:spcBef>
                <a:spcPts val="360"/>
              </a:spcBef>
              <a:spcAft>
                <a:spcPts val="0"/>
              </a:spcAft>
              <a:buSzPct val="108108"/>
              <a:buNone/>
            </a:pPr>
            <a:r>
              <a:rPr lang="ko-KR" sz="1800" b="1"/>
              <a:t>주요사용 사례</a:t>
            </a:r>
            <a:endParaRPr/>
          </a:p>
          <a:p>
            <a:pPr marL="342900" lvl="0" indent="-334327" algn="l" rtl="0">
              <a:lnSpc>
                <a:spcPct val="100000"/>
              </a:lnSpc>
              <a:spcBef>
                <a:spcPts val="360"/>
              </a:spcBef>
              <a:spcAft>
                <a:spcPts val="0"/>
              </a:spcAft>
              <a:buClr>
                <a:schemeClr val="dk1"/>
              </a:buClr>
              <a:buSzPct val="100000"/>
              <a:buChar char="•"/>
            </a:pPr>
            <a:r>
              <a:rPr lang="ko-KR" sz="1800"/>
              <a:t>회귀/분류 일반 데이터</a:t>
            </a:r>
            <a:endParaRPr sz="1800"/>
          </a:p>
          <a:p>
            <a:pPr marL="342900" lvl="0" indent="-334327" algn="l" rtl="0">
              <a:lnSpc>
                <a:spcPct val="100000"/>
              </a:lnSpc>
              <a:spcBef>
                <a:spcPts val="360"/>
              </a:spcBef>
              <a:spcAft>
                <a:spcPts val="0"/>
              </a:spcAft>
              <a:buSzPct val="100000"/>
              <a:buChar char="•"/>
            </a:pPr>
            <a:r>
              <a:rPr lang="ko-KR" sz="1800"/>
              <a:t>대출 승인 예측</a:t>
            </a:r>
            <a:endParaRPr sz="1800"/>
          </a:p>
          <a:p>
            <a:pPr marL="342900" lvl="0" indent="-334327" algn="l" rtl="0">
              <a:lnSpc>
                <a:spcPct val="100000"/>
              </a:lnSpc>
              <a:spcBef>
                <a:spcPts val="360"/>
              </a:spcBef>
              <a:spcAft>
                <a:spcPts val="0"/>
              </a:spcAft>
              <a:buSzPct val="100000"/>
              <a:buChar char="•"/>
            </a:pPr>
            <a:r>
              <a:rPr lang="ko-KR" sz="1800"/>
              <a:t>고객 이탈 예측</a:t>
            </a:r>
            <a:endParaRPr sz="1800"/>
          </a:p>
          <a:p>
            <a:pPr marL="342900" lvl="0" indent="-334327" algn="l" rtl="0">
              <a:lnSpc>
                <a:spcPct val="100000"/>
              </a:lnSpc>
              <a:spcBef>
                <a:spcPts val="360"/>
              </a:spcBef>
              <a:spcAft>
                <a:spcPts val="0"/>
              </a:spcAft>
              <a:buSzPct val="100000"/>
              <a:buChar char="•"/>
            </a:pPr>
            <a:r>
              <a:rPr lang="ko-KR" sz="1800"/>
              <a:t>피처 중요도 분석 및 변수 선택</a:t>
            </a:r>
            <a:endParaRPr sz="1800"/>
          </a:p>
        </p:txBody>
      </p:sp>
      <p:pic>
        <p:nvPicPr>
          <p:cNvPr id="374" name="Google Shape;374;g39d5cf30e01_0_31"/>
          <p:cNvPicPr preferRelativeResize="0"/>
          <p:nvPr/>
        </p:nvPicPr>
        <p:blipFill rotWithShape="1">
          <a:blip r:embed="rId3">
            <a:alphaModFix/>
          </a:blip>
          <a:srcRect/>
          <a:stretch/>
        </p:blipFill>
        <p:spPr>
          <a:xfrm>
            <a:off x="2985850" y="3125350"/>
            <a:ext cx="6158150" cy="3181375"/>
          </a:xfrm>
          <a:prstGeom prst="rect">
            <a:avLst/>
          </a:prstGeom>
          <a:noFill/>
          <a:ln>
            <a:noFill/>
          </a:ln>
        </p:spPr>
      </p:pic>
      <p:sp>
        <p:nvSpPr>
          <p:cNvPr id="375" name="Google Shape;375;g39d5cf30e01_0_31"/>
          <p:cNvSpPr txBox="1"/>
          <p:nvPr/>
        </p:nvSpPr>
        <p:spPr>
          <a:xfrm>
            <a:off x="31025" y="31025"/>
            <a:ext cx="1536000" cy="40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ko-KR" sz="1400" b="1" i="0" u="none" strike="noStrike" cap="none">
                <a:solidFill>
                  <a:schemeClr val="dk1"/>
                </a:solidFill>
                <a:latin typeface="Malgun Gothic"/>
                <a:ea typeface="Malgun Gothic"/>
                <a:cs typeface="Malgun Gothic"/>
                <a:sym typeface="Malgun Gothic"/>
              </a:rPr>
              <a:t>머신러닝 알고리즘</a:t>
            </a:r>
            <a:endParaRPr sz="1400" b="1" i="0" u="none" strike="noStrike" cap="none">
              <a:solidFill>
                <a:schemeClr val="dk1"/>
              </a:solidFill>
              <a:latin typeface="Malgun Gothic"/>
              <a:ea typeface="Malgun Gothic"/>
              <a:cs typeface="Malgun Gothic"/>
              <a:sym typeface="Malgun Gothic"/>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g39d5cf30e01_0_3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ko-KR" sz="4400">
                <a:solidFill>
                  <a:schemeClr val="dk1"/>
                </a:solidFill>
                <a:latin typeface="Calibri"/>
                <a:ea typeface="Calibri"/>
                <a:cs typeface="Calibri"/>
                <a:sym typeface="Calibri"/>
              </a:rPr>
              <a:t>XGBoost</a:t>
            </a:r>
            <a:endParaRPr/>
          </a:p>
        </p:txBody>
      </p:sp>
      <p:sp>
        <p:nvSpPr>
          <p:cNvPr id="381" name="Google Shape;381;g39d5cf30e01_0_37"/>
          <p:cNvSpPr txBox="1">
            <a:spLocks noGrp="1"/>
          </p:cNvSpPr>
          <p:nvPr>
            <p:ph type="body" idx="1"/>
          </p:nvPr>
        </p:nvSpPr>
        <p:spPr>
          <a:xfrm>
            <a:off x="457200" y="1600200"/>
            <a:ext cx="8229600" cy="5257800"/>
          </a:xfrm>
          <a:prstGeom prst="rect">
            <a:avLst/>
          </a:prstGeom>
          <a:noFill/>
          <a:ln>
            <a:noFill/>
          </a:ln>
        </p:spPr>
        <p:txBody>
          <a:bodyPr spcFirstLastPara="1" wrap="square" lIns="91425" tIns="45700" rIns="91425" bIns="45700" anchor="t" anchorCtr="0">
            <a:normAutofit lnSpcReduction="20000"/>
          </a:bodyPr>
          <a:lstStyle/>
          <a:p>
            <a:pPr marL="0" lvl="0" indent="0" algn="l" rtl="0">
              <a:lnSpc>
                <a:spcPct val="100000"/>
              </a:lnSpc>
              <a:spcBef>
                <a:spcPts val="0"/>
              </a:spcBef>
              <a:spcAft>
                <a:spcPts val="0"/>
              </a:spcAft>
              <a:buSzPts val="1800"/>
              <a:buNone/>
            </a:pPr>
            <a:r>
              <a:rPr lang="ko-KR" sz="1800" b="1"/>
              <a:t>특징</a:t>
            </a:r>
            <a:endParaRPr b="1"/>
          </a:p>
          <a:p>
            <a:pPr marL="342900" lvl="0" indent="-342900" algn="l" rtl="0">
              <a:lnSpc>
                <a:spcPct val="100000"/>
              </a:lnSpc>
              <a:spcBef>
                <a:spcPts val="360"/>
              </a:spcBef>
              <a:spcAft>
                <a:spcPts val="0"/>
              </a:spcAft>
              <a:buClr>
                <a:schemeClr val="dk1"/>
              </a:buClr>
              <a:buSzPts val="1800"/>
              <a:buChar char="•"/>
            </a:pPr>
            <a:r>
              <a:rPr lang="ko-KR" sz="1800"/>
              <a:t>부스팅 기반 트리 모델</a:t>
            </a:r>
            <a:endParaRPr/>
          </a:p>
          <a:p>
            <a:pPr marL="342900" lvl="0" indent="-342900" algn="l" rtl="0">
              <a:lnSpc>
                <a:spcPct val="100000"/>
              </a:lnSpc>
              <a:spcBef>
                <a:spcPts val="360"/>
              </a:spcBef>
              <a:spcAft>
                <a:spcPts val="0"/>
              </a:spcAft>
              <a:buClr>
                <a:schemeClr val="dk1"/>
              </a:buClr>
              <a:buSzPts val="1800"/>
              <a:buChar char="•"/>
            </a:pPr>
            <a:r>
              <a:rPr lang="ko-KR" sz="1800"/>
              <a:t>순차적으로 트리를 보완하면서 학습</a:t>
            </a:r>
            <a:endParaRPr/>
          </a:p>
          <a:p>
            <a:pPr marL="342900" lvl="0" indent="-228600" algn="l" rtl="0">
              <a:lnSpc>
                <a:spcPct val="100000"/>
              </a:lnSpc>
              <a:spcBef>
                <a:spcPts val="360"/>
              </a:spcBef>
              <a:spcAft>
                <a:spcPts val="0"/>
              </a:spcAft>
              <a:buClr>
                <a:schemeClr val="dk1"/>
              </a:buClr>
              <a:buSzPts val="1800"/>
              <a:buNone/>
            </a:pPr>
            <a:endParaRPr sz="1800"/>
          </a:p>
          <a:p>
            <a:pPr marL="0" lvl="0" indent="0" algn="l" rtl="0">
              <a:lnSpc>
                <a:spcPct val="100000"/>
              </a:lnSpc>
              <a:spcBef>
                <a:spcPts val="360"/>
              </a:spcBef>
              <a:spcAft>
                <a:spcPts val="0"/>
              </a:spcAft>
              <a:buSzPts val="1800"/>
              <a:buNone/>
            </a:pPr>
            <a:r>
              <a:rPr lang="ko-KR" sz="1800" b="1"/>
              <a:t>개념</a:t>
            </a:r>
            <a:endParaRPr b="1"/>
          </a:p>
          <a:p>
            <a:pPr marL="342900" lvl="0" indent="-342900" algn="l" rtl="0">
              <a:lnSpc>
                <a:spcPct val="100000"/>
              </a:lnSpc>
              <a:spcBef>
                <a:spcPts val="360"/>
              </a:spcBef>
              <a:spcAft>
                <a:spcPts val="0"/>
              </a:spcAft>
              <a:buClr>
                <a:schemeClr val="dk1"/>
              </a:buClr>
              <a:buSzPts val="1800"/>
              <a:buChar char="•"/>
            </a:pPr>
            <a:r>
              <a:rPr lang="ko-KR" sz="1800" b="1"/>
              <a:t>Loss = ΣL(yᵢ, ŷᵢ) + Ω(f)</a:t>
            </a:r>
            <a:endParaRPr b="1"/>
          </a:p>
          <a:p>
            <a:pPr marL="342900" lvl="0" indent="-228600" algn="l" rtl="0">
              <a:lnSpc>
                <a:spcPct val="100000"/>
              </a:lnSpc>
              <a:spcBef>
                <a:spcPts val="360"/>
              </a:spcBef>
              <a:spcAft>
                <a:spcPts val="0"/>
              </a:spcAft>
              <a:buClr>
                <a:schemeClr val="dk1"/>
              </a:buClr>
              <a:buSzPts val="1800"/>
              <a:buNone/>
            </a:pPr>
            <a:endParaRPr sz="1800"/>
          </a:p>
          <a:p>
            <a:pPr marL="0" lvl="0" indent="0" algn="l" rtl="0">
              <a:lnSpc>
                <a:spcPct val="100000"/>
              </a:lnSpc>
              <a:spcBef>
                <a:spcPts val="360"/>
              </a:spcBef>
              <a:spcAft>
                <a:spcPts val="0"/>
              </a:spcAft>
              <a:buSzPts val="1800"/>
              <a:buNone/>
            </a:pPr>
            <a:r>
              <a:rPr lang="ko-KR" sz="1800" b="1"/>
              <a:t>장점</a:t>
            </a:r>
            <a:endParaRPr b="1"/>
          </a:p>
          <a:p>
            <a:pPr marL="342900" lvl="0" indent="-342900" algn="l" rtl="0">
              <a:lnSpc>
                <a:spcPct val="100000"/>
              </a:lnSpc>
              <a:spcBef>
                <a:spcPts val="360"/>
              </a:spcBef>
              <a:spcAft>
                <a:spcPts val="0"/>
              </a:spcAft>
              <a:buClr>
                <a:schemeClr val="dk1"/>
              </a:buClr>
              <a:buSzPts val="1800"/>
              <a:buChar char="•"/>
            </a:pPr>
            <a:r>
              <a:rPr lang="ko-KR" sz="1800"/>
              <a:t>예측력과 속도 모두 우수</a:t>
            </a:r>
            <a:endParaRPr/>
          </a:p>
          <a:p>
            <a:pPr marL="342900" lvl="0" indent="-342900" algn="l" rtl="0">
              <a:lnSpc>
                <a:spcPct val="100000"/>
              </a:lnSpc>
              <a:spcBef>
                <a:spcPts val="360"/>
              </a:spcBef>
              <a:spcAft>
                <a:spcPts val="0"/>
              </a:spcAft>
              <a:buClr>
                <a:schemeClr val="dk1"/>
              </a:buClr>
              <a:buSzPts val="1800"/>
              <a:buChar char="•"/>
            </a:pPr>
            <a:r>
              <a:rPr lang="ko-KR" sz="1800"/>
              <a:t>대규모 데이터 적합</a:t>
            </a:r>
            <a:endParaRPr/>
          </a:p>
          <a:p>
            <a:pPr marL="342900" lvl="0" indent="-228600" algn="l" rtl="0">
              <a:lnSpc>
                <a:spcPct val="100000"/>
              </a:lnSpc>
              <a:spcBef>
                <a:spcPts val="360"/>
              </a:spcBef>
              <a:spcAft>
                <a:spcPts val="0"/>
              </a:spcAft>
              <a:buClr>
                <a:schemeClr val="dk1"/>
              </a:buClr>
              <a:buSzPts val="1800"/>
              <a:buNone/>
            </a:pPr>
            <a:endParaRPr sz="1800"/>
          </a:p>
          <a:p>
            <a:pPr marL="0" lvl="0" indent="0" algn="l" rtl="0">
              <a:lnSpc>
                <a:spcPct val="100000"/>
              </a:lnSpc>
              <a:spcBef>
                <a:spcPts val="360"/>
              </a:spcBef>
              <a:spcAft>
                <a:spcPts val="0"/>
              </a:spcAft>
              <a:buSzPts val="1800"/>
              <a:buNone/>
            </a:pPr>
            <a:r>
              <a:rPr lang="ko-KR" sz="1800" b="1"/>
              <a:t>단점</a:t>
            </a:r>
            <a:endParaRPr b="1"/>
          </a:p>
          <a:p>
            <a:pPr marL="342900" lvl="0" indent="-342900" algn="l" rtl="0">
              <a:lnSpc>
                <a:spcPct val="100000"/>
              </a:lnSpc>
              <a:spcBef>
                <a:spcPts val="360"/>
              </a:spcBef>
              <a:spcAft>
                <a:spcPts val="0"/>
              </a:spcAft>
              <a:buClr>
                <a:schemeClr val="dk1"/>
              </a:buClr>
              <a:buSzPts val="1800"/>
              <a:buChar char="•"/>
            </a:pPr>
            <a:r>
              <a:rPr lang="ko-KR" sz="1800"/>
              <a:t>- 하이퍼파라미터 튜닝 복잡</a:t>
            </a:r>
            <a:endParaRPr/>
          </a:p>
          <a:p>
            <a:pPr marL="342900" lvl="0" indent="-228600" algn="l" rtl="0">
              <a:lnSpc>
                <a:spcPct val="100000"/>
              </a:lnSpc>
              <a:spcBef>
                <a:spcPts val="360"/>
              </a:spcBef>
              <a:spcAft>
                <a:spcPts val="0"/>
              </a:spcAft>
              <a:buClr>
                <a:schemeClr val="dk1"/>
              </a:buClr>
              <a:buSzPts val="1800"/>
              <a:buNone/>
            </a:pPr>
            <a:endParaRPr sz="1800"/>
          </a:p>
          <a:p>
            <a:pPr marL="0" lvl="0" indent="0" algn="l" rtl="0">
              <a:lnSpc>
                <a:spcPct val="100000"/>
              </a:lnSpc>
              <a:spcBef>
                <a:spcPts val="360"/>
              </a:spcBef>
              <a:spcAft>
                <a:spcPts val="0"/>
              </a:spcAft>
              <a:buSzPts val="1800"/>
              <a:buNone/>
            </a:pPr>
            <a:r>
              <a:rPr lang="ko-KR" sz="1800" b="1"/>
              <a:t>주요사용 사례</a:t>
            </a:r>
            <a:endParaRPr/>
          </a:p>
          <a:p>
            <a:pPr marL="342900" lvl="0" indent="-342900" algn="l" rtl="0">
              <a:lnSpc>
                <a:spcPct val="100000"/>
              </a:lnSpc>
              <a:spcBef>
                <a:spcPts val="360"/>
              </a:spcBef>
              <a:spcAft>
                <a:spcPts val="0"/>
              </a:spcAft>
              <a:buClr>
                <a:schemeClr val="dk1"/>
              </a:buClr>
              <a:buSzPts val="1800"/>
              <a:buChar char="•"/>
            </a:pPr>
            <a:r>
              <a:rPr lang="ko-KR" sz="1800"/>
              <a:t>캐글, 예측 대회, 성능 중심 모델</a:t>
            </a:r>
            <a:endParaRPr sz="1800"/>
          </a:p>
          <a:p>
            <a:pPr marL="342900" lvl="0" indent="-342900" algn="l" rtl="0">
              <a:lnSpc>
                <a:spcPct val="100000"/>
              </a:lnSpc>
              <a:spcBef>
                <a:spcPts val="360"/>
              </a:spcBef>
              <a:spcAft>
                <a:spcPts val="0"/>
              </a:spcAft>
              <a:buSzPts val="1800"/>
              <a:buChar char="•"/>
            </a:pPr>
            <a:r>
              <a:rPr lang="ko-KR" sz="1800"/>
              <a:t>캐글(Kaggle) 대회 상위권 모델</a:t>
            </a:r>
            <a:endParaRPr sz="1800"/>
          </a:p>
          <a:p>
            <a:pPr marL="342900" lvl="0" indent="-342900" algn="l" rtl="0">
              <a:lnSpc>
                <a:spcPct val="100000"/>
              </a:lnSpc>
              <a:spcBef>
                <a:spcPts val="360"/>
              </a:spcBef>
              <a:spcAft>
                <a:spcPts val="0"/>
              </a:spcAft>
              <a:buSzPts val="1800"/>
              <a:buChar char="•"/>
            </a:pPr>
            <a:r>
              <a:rPr lang="ko-KR" sz="1800"/>
              <a:t>신용카드 부정 거래 탐지</a:t>
            </a:r>
            <a:endParaRPr sz="1800"/>
          </a:p>
          <a:p>
            <a:pPr marL="342900" lvl="0" indent="-342900" algn="l" rtl="0">
              <a:lnSpc>
                <a:spcPct val="100000"/>
              </a:lnSpc>
              <a:spcBef>
                <a:spcPts val="360"/>
              </a:spcBef>
              <a:spcAft>
                <a:spcPts val="0"/>
              </a:spcAft>
              <a:buSzPts val="1800"/>
              <a:buChar char="•"/>
            </a:pPr>
            <a:r>
              <a:rPr lang="ko-KR" sz="1800"/>
              <a:t>보험 사기 탐지, 예측 모델</a:t>
            </a:r>
            <a:endParaRPr sz="1800"/>
          </a:p>
        </p:txBody>
      </p:sp>
      <p:pic>
        <p:nvPicPr>
          <p:cNvPr id="382" name="Google Shape;382;g39d5cf30e01_0_37"/>
          <p:cNvPicPr preferRelativeResize="0"/>
          <p:nvPr/>
        </p:nvPicPr>
        <p:blipFill rotWithShape="1">
          <a:blip r:embed="rId3">
            <a:alphaModFix/>
          </a:blip>
          <a:srcRect/>
          <a:stretch/>
        </p:blipFill>
        <p:spPr>
          <a:xfrm>
            <a:off x="3665675" y="2576925"/>
            <a:ext cx="5478325" cy="2939350"/>
          </a:xfrm>
          <a:prstGeom prst="rect">
            <a:avLst/>
          </a:prstGeom>
          <a:noFill/>
          <a:ln>
            <a:noFill/>
          </a:ln>
        </p:spPr>
      </p:pic>
      <p:sp>
        <p:nvSpPr>
          <p:cNvPr id="383" name="Google Shape;383;g39d5cf30e01_0_37"/>
          <p:cNvSpPr txBox="1"/>
          <p:nvPr/>
        </p:nvSpPr>
        <p:spPr>
          <a:xfrm>
            <a:off x="31025" y="31025"/>
            <a:ext cx="1536000" cy="40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ko-KR" sz="1400" b="1" i="0" u="none" strike="noStrike" cap="none">
                <a:solidFill>
                  <a:schemeClr val="dk1"/>
                </a:solidFill>
                <a:latin typeface="Malgun Gothic"/>
                <a:ea typeface="Malgun Gothic"/>
                <a:cs typeface="Malgun Gothic"/>
                <a:sym typeface="Malgun Gothic"/>
              </a:rPr>
              <a:t>머신러닝 알고리즘</a:t>
            </a:r>
            <a:endParaRPr sz="1400" b="1" i="0" u="none" strike="noStrike" cap="none">
              <a:solidFill>
                <a:schemeClr val="dk1"/>
              </a:solidFill>
              <a:latin typeface="Malgun Gothic"/>
              <a:ea typeface="Malgun Gothic"/>
              <a:cs typeface="Malgun Gothic"/>
              <a:sym typeface="Malgun Gothic"/>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g39d5cf30e01_0_4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ko-KR" sz="4400">
                <a:solidFill>
                  <a:schemeClr val="dk1"/>
                </a:solidFill>
                <a:latin typeface="Calibri"/>
                <a:ea typeface="Calibri"/>
                <a:cs typeface="Calibri"/>
                <a:sym typeface="Calibri"/>
              </a:rPr>
              <a:t>K-평균 군집화 (K-Means)</a:t>
            </a:r>
            <a:endParaRPr/>
          </a:p>
        </p:txBody>
      </p:sp>
      <p:sp>
        <p:nvSpPr>
          <p:cNvPr id="389" name="Google Shape;389;g39d5cf30e01_0_43"/>
          <p:cNvSpPr txBox="1">
            <a:spLocks noGrp="1"/>
          </p:cNvSpPr>
          <p:nvPr>
            <p:ph type="body" idx="1"/>
          </p:nvPr>
        </p:nvSpPr>
        <p:spPr>
          <a:xfrm>
            <a:off x="457200" y="1600200"/>
            <a:ext cx="8229600" cy="5257800"/>
          </a:xfrm>
          <a:prstGeom prst="rect">
            <a:avLst/>
          </a:prstGeom>
          <a:noFill/>
          <a:ln>
            <a:noFill/>
          </a:ln>
        </p:spPr>
        <p:txBody>
          <a:bodyPr spcFirstLastPara="1" wrap="square" lIns="91425" tIns="45700" rIns="91425" bIns="45700" anchor="t" anchorCtr="0">
            <a:normAutofit lnSpcReduction="20000"/>
          </a:bodyPr>
          <a:lstStyle/>
          <a:p>
            <a:pPr marL="0" lvl="0" indent="0" algn="l" rtl="0">
              <a:lnSpc>
                <a:spcPct val="100000"/>
              </a:lnSpc>
              <a:spcBef>
                <a:spcPts val="0"/>
              </a:spcBef>
              <a:spcAft>
                <a:spcPts val="0"/>
              </a:spcAft>
              <a:buSzPts val="1800"/>
              <a:buNone/>
            </a:pPr>
            <a:r>
              <a:rPr lang="ko-KR" sz="1800" b="1"/>
              <a:t>특징</a:t>
            </a:r>
            <a:endParaRPr b="1"/>
          </a:p>
          <a:p>
            <a:pPr marL="342900" lvl="0" indent="-342900" algn="l" rtl="0">
              <a:lnSpc>
                <a:spcPct val="100000"/>
              </a:lnSpc>
              <a:spcBef>
                <a:spcPts val="360"/>
              </a:spcBef>
              <a:spcAft>
                <a:spcPts val="0"/>
              </a:spcAft>
              <a:buClr>
                <a:schemeClr val="dk1"/>
              </a:buClr>
              <a:buSzPts val="1800"/>
              <a:buChar char="•"/>
            </a:pPr>
            <a:r>
              <a:rPr lang="ko-KR" sz="1800"/>
              <a:t>비지도 학습 기반 클러스터링</a:t>
            </a:r>
            <a:endParaRPr/>
          </a:p>
          <a:p>
            <a:pPr marL="342900" lvl="0" indent="-342900" algn="l" rtl="0">
              <a:lnSpc>
                <a:spcPct val="100000"/>
              </a:lnSpc>
              <a:spcBef>
                <a:spcPts val="360"/>
              </a:spcBef>
              <a:spcAft>
                <a:spcPts val="0"/>
              </a:spcAft>
              <a:buClr>
                <a:schemeClr val="dk1"/>
              </a:buClr>
              <a:buSzPts val="1800"/>
              <a:buChar char="•"/>
            </a:pPr>
            <a:r>
              <a:rPr lang="ko-KR" sz="1800"/>
              <a:t>거리 기반 군집화</a:t>
            </a:r>
            <a:endParaRPr/>
          </a:p>
          <a:p>
            <a:pPr marL="342900" lvl="0" indent="-228600" algn="l" rtl="0">
              <a:lnSpc>
                <a:spcPct val="100000"/>
              </a:lnSpc>
              <a:spcBef>
                <a:spcPts val="360"/>
              </a:spcBef>
              <a:spcAft>
                <a:spcPts val="0"/>
              </a:spcAft>
              <a:buClr>
                <a:schemeClr val="dk1"/>
              </a:buClr>
              <a:buSzPts val="1800"/>
              <a:buNone/>
            </a:pPr>
            <a:endParaRPr sz="1800"/>
          </a:p>
          <a:p>
            <a:pPr marL="0" lvl="0" indent="0" algn="l" rtl="0">
              <a:lnSpc>
                <a:spcPct val="100000"/>
              </a:lnSpc>
              <a:spcBef>
                <a:spcPts val="360"/>
              </a:spcBef>
              <a:spcAft>
                <a:spcPts val="0"/>
              </a:spcAft>
              <a:buSzPts val="1800"/>
              <a:buNone/>
            </a:pPr>
            <a:r>
              <a:rPr lang="ko-KR" sz="1800" b="1"/>
              <a:t>수학식</a:t>
            </a:r>
            <a:endParaRPr b="1"/>
          </a:p>
          <a:p>
            <a:pPr marL="342900" lvl="0" indent="-342900" algn="l" rtl="0">
              <a:lnSpc>
                <a:spcPct val="100000"/>
              </a:lnSpc>
              <a:spcBef>
                <a:spcPts val="360"/>
              </a:spcBef>
              <a:spcAft>
                <a:spcPts val="0"/>
              </a:spcAft>
              <a:buClr>
                <a:schemeClr val="dk1"/>
              </a:buClr>
              <a:buSzPts val="1800"/>
              <a:buChar char="•"/>
            </a:pPr>
            <a:r>
              <a:rPr lang="ko-KR" sz="1800" b="1"/>
              <a:t>J = ΣΣ||x - μᵢ||²</a:t>
            </a:r>
            <a:endParaRPr b="1"/>
          </a:p>
          <a:p>
            <a:pPr marL="342900" lvl="0" indent="-228600" algn="l" rtl="0">
              <a:lnSpc>
                <a:spcPct val="100000"/>
              </a:lnSpc>
              <a:spcBef>
                <a:spcPts val="360"/>
              </a:spcBef>
              <a:spcAft>
                <a:spcPts val="0"/>
              </a:spcAft>
              <a:buClr>
                <a:schemeClr val="dk1"/>
              </a:buClr>
              <a:buSzPts val="1800"/>
              <a:buNone/>
            </a:pPr>
            <a:endParaRPr sz="1800"/>
          </a:p>
          <a:p>
            <a:pPr marL="0" lvl="0" indent="0" algn="l" rtl="0">
              <a:lnSpc>
                <a:spcPct val="100000"/>
              </a:lnSpc>
              <a:spcBef>
                <a:spcPts val="360"/>
              </a:spcBef>
              <a:spcAft>
                <a:spcPts val="0"/>
              </a:spcAft>
              <a:buSzPts val="1800"/>
              <a:buNone/>
            </a:pPr>
            <a:r>
              <a:rPr lang="ko-KR" sz="1800" b="1"/>
              <a:t>장점</a:t>
            </a:r>
            <a:endParaRPr b="1"/>
          </a:p>
          <a:p>
            <a:pPr marL="342900" lvl="0" indent="-342900" algn="l" rtl="0">
              <a:lnSpc>
                <a:spcPct val="100000"/>
              </a:lnSpc>
              <a:spcBef>
                <a:spcPts val="360"/>
              </a:spcBef>
              <a:spcAft>
                <a:spcPts val="0"/>
              </a:spcAft>
              <a:buClr>
                <a:schemeClr val="dk1"/>
              </a:buClr>
              <a:buSzPts val="1800"/>
              <a:buChar char="•"/>
            </a:pPr>
            <a:r>
              <a:rPr lang="ko-KR" sz="1800"/>
              <a:t>구현과 해석이 간단함</a:t>
            </a:r>
            <a:endParaRPr/>
          </a:p>
          <a:p>
            <a:pPr marL="342900" lvl="0" indent="-228600" algn="l" rtl="0">
              <a:lnSpc>
                <a:spcPct val="100000"/>
              </a:lnSpc>
              <a:spcBef>
                <a:spcPts val="360"/>
              </a:spcBef>
              <a:spcAft>
                <a:spcPts val="0"/>
              </a:spcAft>
              <a:buClr>
                <a:schemeClr val="dk1"/>
              </a:buClr>
              <a:buSzPts val="1800"/>
              <a:buNone/>
            </a:pPr>
            <a:endParaRPr sz="1800"/>
          </a:p>
          <a:p>
            <a:pPr marL="0" lvl="0" indent="0" algn="l" rtl="0">
              <a:lnSpc>
                <a:spcPct val="100000"/>
              </a:lnSpc>
              <a:spcBef>
                <a:spcPts val="360"/>
              </a:spcBef>
              <a:spcAft>
                <a:spcPts val="0"/>
              </a:spcAft>
              <a:buSzPts val="1800"/>
              <a:buNone/>
            </a:pPr>
            <a:r>
              <a:rPr lang="ko-KR" sz="1800" b="1"/>
              <a:t>단점</a:t>
            </a:r>
            <a:endParaRPr b="1"/>
          </a:p>
          <a:p>
            <a:pPr marL="342900" lvl="0" indent="-342900" algn="l" rtl="0">
              <a:lnSpc>
                <a:spcPct val="100000"/>
              </a:lnSpc>
              <a:spcBef>
                <a:spcPts val="360"/>
              </a:spcBef>
              <a:spcAft>
                <a:spcPts val="0"/>
              </a:spcAft>
              <a:buClr>
                <a:schemeClr val="dk1"/>
              </a:buClr>
              <a:buSzPts val="1800"/>
              <a:buChar char="•"/>
            </a:pPr>
            <a:r>
              <a:rPr lang="ko-KR" sz="1800"/>
              <a:t>K값 수동 지정 필요</a:t>
            </a:r>
            <a:endParaRPr/>
          </a:p>
          <a:p>
            <a:pPr marL="342900" lvl="0" indent="-342900" algn="l" rtl="0">
              <a:lnSpc>
                <a:spcPct val="100000"/>
              </a:lnSpc>
              <a:spcBef>
                <a:spcPts val="360"/>
              </a:spcBef>
              <a:spcAft>
                <a:spcPts val="0"/>
              </a:spcAft>
              <a:buClr>
                <a:schemeClr val="dk1"/>
              </a:buClr>
              <a:buSzPts val="1800"/>
              <a:buChar char="•"/>
            </a:pPr>
            <a:r>
              <a:rPr lang="ko-KR" sz="1800"/>
              <a:t>변수 스케일에 민감</a:t>
            </a:r>
            <a:endParaRPr/>
          </a:p>
          <a:p>
            <a:pPr marL="342900" lvl="0" indent="-228600" algn="l" rtl="0">
              <a:lnSpc>
                <a:spcPct val="100000"/>
              </a:lnSpc>
              <a:spcBef>
                <a:spcPts val="360"/>
              </a:spcBef>
              <a:spcAft>
                <a:spcPts val="0"/>
              </a:spcAft>
              <a:buClr>
                <a:schemeClr val="dk1"/>
              </a:buClr>
              <a:buSzPts val="1800"/>
              <a:buNone/>
            </a:pPr>
            <a:endParaRPr sz="1800"/>
          </a:p>
          <a:p>
            <a:pPr marL="0" lvl="0" indent="0" algn="l" rtl="0">
              <a:lnSpc>
                <a:spcPct val="100000"/>
              </a:lnSpc>
              <a:spcBef>
                <a:spcPts val="360"/>
              </a:spcBef>
              <a:spcAft>
                <a:spcPts val="0"/>
              </a:spcAft>
              <a:buSzPts val="1800"/>
              <a:buNone/>
            </a:pPr>
            <a:r>
              <a:rPr lang="ko-KR" sz="1800" b="1"/>
              <a:t>주요사용 사례</a:t>
            </a:r>
            <a:endParaRPr/>
          </a:p>
          <a:p>
            <a:pPr marL="342900" lvl="0" indent="-342900" algn="l" rtl="0">
              <a:lnSpc>
                <a:spcPct val="100000"/>
              </a:lnSpc>
              <a:spcBef>
                <a:spcPts val="360"/>
              </a:spcBef>
              <a:spcAft>
                <a:spcPts val="0"/>
              </a:spcAft>
              <a:buClr>
                <a:schemeClr val="dk1"/>
              </a:buClr>
              <a:buSzPts val="1800"/>
              <a:buChar char="•"/>
            </a:pPr>
            <a:r>
              <a:rPr lang="ko-KR" sz="1800"/>
              <a:t>고객 세분화, 데이터 패턴 탐색</a:t>
            </a:r>
            <a:endParaRPr sz="1800"/>
          </a:p>
          <a:p>
            <a:pPr marL="342900" lvl="0" indent="-342900" algn="l" rtl="0">
              <a:lnSpc>
                <a:spcPct val="100000"/>
              </a:lnSpc>
              <a:spcBef>
                <a:spcPts val="360"/>
              </a:spcBef>
              <a:spcAft>
                <a:spcPts val="0"/>
              </a:spcAft>
              <a:buSzPts val="1800"/>
              <a:buChar char="•"/>
            </a:pPr>
            <a:r>
              <a:rPr lang="ko-KR" sz="1800">
                <a:latin typeface="Arial"/>
                <a:ea typeface="Arial"/>
                <a:cs typeface="Arial"/>
                <a:sym typeface="Arial"/>
              </a:rPr>
              <a:t>고객 세분화 (마케팅 분석)</a:t>
            </a:r>
            <a:endParaRPr sz="1800">
              <a:latin typeface="Arial"/>
              <a:ea typeface="Arial"/>
              <a:cs typeface="Arial"/>
              <a:sym typeface="Arial"/>
            </a:endParaRPr>
          </a:p>
          <a:p>
            <a:pPr marL="342900" lvl="0" indent="-342900" algn="l" rtl="0">
              <a:lnSpc>
                <a:spcPct val="100000"/>
              </a:lnSpc>
              <a:spcBef>
                <a:spcPts val="360"/>
              </a:spcBef>
              <a:spcAft>
                <a:spcPts val="0"/>
              </a:spcAft>
              <a:buSzPts val="1800"/>
              <a:buChar char="•"/>
            </a:pPr>
            <a:r>
              <a:rPr lang="ko-KR" sz="1800">
                <a:latin typeface="Arial"/>
                <a:ea typeface="Arial"/>
                <a:cs typeface="Arial"/>
                <a:sym typeface="Arial"/>
              </a:rPr>
              <a:t>이미지 색상 군집화</a:t>
            </a:r>
            <a:endParaRPr sz="1800">
              <a:latin typeface="Arial"/>
              <a:ea typeface="Arial"/>
              <a:cs typeface="Arial"/>
              <a:sym typeface="Arial"/>
            </a:endParaRPr>
          </a:p>
          <a:p>
            <a:pPr marL="342900" lvl="0" indent="-342900" algn="l" rtl="0">
              <a:lnSpc>
                <a:spcPct val="100000"/>
              </a:lnSpc>
              <a:spcBef>
                <a:spcPts val="360"/>
              </a:spcBef>
              <a:spcAft>
                <a:spcPts val="0"/>
              </a:spcAft>
              <a:buSzPts val="1800"/>
              <a:buChar char="•"/>
            </a:pPr>
            <a:r>
              <a:rPr lang="ko-KR" sz="1800">
                <a:latin typeface="Arial"/>
                <a:ea typeface="Arial"/>
                <a:cs typeface="Arial"/>
                <a:sym typeface="Arial"/>
              </a:rPr>
              <a:t>문서 토픽 그룹화</a:t>
            </a:r>
            <a:endParaRPr sz="1800"/>
          </a:p>
        </p:txBody>
      </p:sp>
      <p:pic>
        <p:nvPicPr>
          <p:cNvPr id="390" name="Google Shape;390;g39d5cf30e01_0_43"/>
          <p:cNvPicPr preferRelativeResize="0"/>
          <p:nvPr/>
        </p:nvPicPr>
        <p:blipFill rotWithShape="1">
          <a:blip r:embed="rId3">
            <a:alphaModFix/>
          </a:blip>
          <a:srcRect/>
          <a:stretch/>
        </p:blipFill>
        <p:spPr>
          <a:xfrm>
            <a:off x="3409950" y="1352694"/>
            <a:ext cx="5734050" cy="4181475"/>
          </a:xfrm>
          <a:prstGeom prst="rect">
            <a:avLst/>
          </a:prstGeom>
          <a:noFill/>
          <a:ln>
            <a:noFill/>
          </a:ln>
        </p:spPr>
      </p:pic>
      <p:sp>
        <p:nvSpPr>
          <p:cNvPr id="391" name="Google Shape;391;g39d5cf30e01_0_43"/>
          <p:cNvSpPr txBox="1"/>
          <p:nvPr/>
        </p:nvSpPr>
        <p:spPr>
          <a:xfrm>
            <a:off x="31025" y="31025"/>
            <a:ext cx="1536000" cy="40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ko-KR" sz="1400" b="1" i="0" u="none" strike="noStrike" cap="none">
                <a:solidFill>
                  <a:schemeClr val="dk1"/>
                </a:solidFill>
                <a:latin typeface="Malgun Gothic"/>
                <a:ea typeface="Malgun Gothic"/>
                <a:cs typeface="Malgun Gothic"/>
                <a:sym typeface="Malgun Gothic"/>
              </a:rPr>
              <a:t>머신러닝 알고리즘</a:t>
            </a:r>
            <a:endParaRPr sz="1400" b="1" i="0" u="none" strike="noStrike" cap="none">
              <a:solidFill>
                <a:schemeClr val="dk1"/>
              </a:solidFill>
              <a:latin typeface="Malgun Gothic"/>
              <a:ea typeface="Malgun Gothic"/>
              <a:cs typeface="Malgun Gothic"/>
              <a:sym typeface="Malgun Gothic"/>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g39d5cf30e01_0_4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ko-KR" sz="4400">
                <a:solidFill>
                  <a:schemeClr val="dk1"/>
                </a:solidFill>
                <a:latin typeface="Calibri"/>
                <a:ea typeface="Calibri"/>
                <a:cs typeface="Calibri"/>
                <a:sym typeface="Calibri"/>
              </a:rPr>
              <a:t>주성분 분석 (PCA)</a:t>
            </a:r>
            <a:endParaRPr/>
          </a:p>
        </p:txBody>
      </p:sp>
      <p:sp>
        <p:nvSpPr>
          <p:cNvPr id="397" name="Google Shape;397;g39d5cf30e01_0_49"/>
          <p:cNvSpPr txBox="1">
            <a:spLocks noGrp="1"/>
          </p:cNvSpPr>
          <p:nvPr>
            <p:ph type="body" idx="1"/>
          </p:nvPr>
        </p:nvSpPr>
        <p:spPr>
          <a:xfrm>
            <a:off x="457200" y="1600200"/>
            <a:ext cx="8229600" cy="5257800"/>
          </a:xfrm>
          <a:prstGeom prst="rect">
            <a:avLst/>
          </a:prstGeom>
          <a:noFill/>
          <a:ln>
            <a:noFill/>
          </a:ln>
        </p:spPr>
        <p:txBody>
          <a:bodyPr spcFirstLastPara="1" wrap="square" lIns="91425" tIns="45700" rIns="91425" bIns="45700" anchor="t" anchorCtr="0">
            <a:normAutofit lnSpcReduction="20000"/>
          </a:bodyPr>
          <a:lstStyle/>
          <a:p>
            <a:pPr marL="0" lvl="0" indent="0" algn="l" rtl="0">
              <a:lnSpc>
                <a:spcPct val="100000"/>
              </a:lnSpc>
              <a:spcBef>
                <a:spcPts val="0"/>
              </a:spcBef>
              <a:spcAft>
                <a:spcPts val="0"/>
              </a:spcAft>
              <a:buSzPts val="1800"/>
              <a:buNone/>
            </a:pPr>
            <a:r>
              <a:rPr lang="ko-KR" sz="1800" b="1"/>
              <a:t>특징</a:t>
            </a:r>
            <a:endParaRPr b="1"/>
          </a:p>
          <a:p>
            <a:pPr marL="342900" lvl="0" indent="-342900" algn="l" rtl="0">
              <a:lnSpc>
                <a:spcPct val="100000"/>
              </a:lnSpc>
              <a:spcBef>
                <a:spcPts val="360"/>
              </a:spcBef>
              <a:spcAft>
                <a:spcPts val="0"/>
              </a:spcAft>
              <a:buClr>
                <a:schemeClr val="dk1"/>
              </a:buClr>
              <a:buSzPts val="1800"/>
              <a:buChar char="•"/>
            </a:pPr>
            <a:r>
              <a:rPr lang="ko-KR" sz="1800"/>
              <a:t>차원 축소 알고리즘</a:t>
            </a:r>
            <a:endParaRPr/>
          </a:p>
          <a:p>
            <a:pPr marL="342900" lvl="0" indent="-342900" algn="l" rtl="0">
              <a:lnSpc>
                <a:spcPct val="100000"/>
              </a:lnSpc>
              <a:spcBef>
                <a:spcPts val="360"/>
              </a:spcBef>
              <a:spcAft>
                <a:spcPts val="0"/>
              </a:spcAft>
              <a:buClr>
                <a:schemeClr val="dk1"/>
              </a:buClr>
              <a:buSzPts val="1800"/>
              <a:buChar char="•"/>
            </a:pPr>
            <a:r>
              <a:rPr lang="ko-KR" sz="1800"/>
              <a:t>분산이 큰 방향으로 데이터 압축</a:t>
            </a:r>
            <a:endParaRPr/>
          </a:p>
          <a:p>
            <a:pPr marL="342900" lvl="0" indent="-228600" algn="l" rtl="0">
              <a:lnSpc>
                <a:spcPct val="100000"/>
              </a:lnSpc>
              <a:spcBef>
                <a:spcPts val="360"/>
              </a:spcBef>
              <a:spcAft>
                <a:spcPts val="0"/>
              </a:spcAft>
              <a:buClr>
                <a:schemeClr val="dk1"/>
              </a:buClr>
              <a:buSzPts val="1800"/>
              <a:buNone/>
            </a:pPr>
            <a:endParaRPr sz="1800"/>
          </a:p>
          <a:p>
            <a:pPr marL="0" lvl="0" indent="0" algn="l" rtl="0">
              <a:lnSpc>
                <a:spcPct val="100000"/>
              </a:lnSpc>
              <a:spcBef>
                <a:spcPts val="360"/>
              </a:spcBef>
              <a:spcAft>
                <a:spcPts val="0"/>
              </a:spcAft>
              <a:buSzPts val="1800"/>
              <a:buNone/>
            </a:pPr>
            <a:r>
              <a:rPr lang="ko-KR" sz="1800" b="1"/>
              <a:t>수학식</a:t>
            </a:r>
            <a:endParaRPr b="1"/>
          </a:p>
          <a:p>
            <a:pPr marL="342900" lvl="0" indent="-342900" algn="l" rtl="0">
              <a:lnSpc>
                <a:spcPct val="100000"/>
              </a:lnSpc>
              <a:spcBef>
                <a:spcPts val="360"/>
              </a:spcBef>
              <a:spcAft>
                <a:spcPts val="0"/>
              </a:spcAft>
              <a:buClr>
                <a:schemeClr val="dk1"/>
              </a:buClr>
              <a:buSzPts val="1800"/>
              <a:buChar char="•"/>
            </a:pPr>
            <a:r>
              <a:rPr lang="ko-KR" sz="1800" b="1"/>
              <a:t>Z = XW, W = argmax|WᵗΣW|</a:t>
            </a:r>
            <a:endParaRPr b="1"/>
          </a:p>
          <a:p>
            <a:pPr marL="342900" lvl="0" indent="-228600" algn="l" rtl="0">
              <a:lnSpc>
                <a:spcPct val="100000"/>
              </a:lnSpc>
              <a:spcBef>
                <a:spcPts val="360"/>
              </a:spcBef>
              <a:spcAft>
                <a:spcPts val="0"/>
              </a:spcAft>
              <a:buClr>
                <a:schemeClr val="dk1"/>
              </a:buClr>
              <a:buSzPts val="1800"/>
              <a:buNone/>
            </a:pPr>
            <a:endParaRPr sz="1800"/>
          </a:p>
          <a:p>
            <a:pPr marL="0" lvl="0" indent="0" algn="l" rtl="0">
              <a:lnSpc>
                <a:spcPct val="100000"/>
              </a:lnSpc>
              <a:spcBef>
                <a:spcPts val="360"/>
              </a:spcBef>
              <a:spcAft>
                <a:spcPts val="0"/>
              </a:spcAft>
              <a:buSzPts val="1800"/>
              <a:buNone/>
            </a:pPr>
            <a:r>
              <a:rPr lang="ko-KR" sz="1800" b="1"/>
              <a:t>장점</a:t>
            </a:r>
            <a:endParaRPr b="1"/>
          </a:p>
          <a:p>
            <a:pPr marL="342900" lvl="0" indent="-342900" algn="l" rtl="0">
              <a:lnSpc>
                <a:spcPct val="100000"/>
              </a:lnSpc>
              <a:spcBef>
                <a:spcPts val="360"/>
              </a:spcBef>
              <a:spcAft>
                <a:spcPts val="0"/>
              </a:spcAft>
              <a:buClr>
                <a:schemeClr val="dk1"/>
              </a:buClr>
              <a:buSzPts val="1800"/>
              <a:buChar char="•"/>
            </a:pPr>
            <a:r>
              <a:rPr lang="ko-KR" sz="1800"/>
              <a:t>고차원 데이터 시각화 가능</a:t>
            </a:r>
            <a:endParaRPr/>
          </a:p>
          <a:p>
            <a:pPr marL="342900" lvl="0" indent="-342900" algn="l" rtl="0">
              <a:lnSpc>
                <a:spcPct val="100000"/>
              </a:lnSpc>
              <a:spcBef>
                <a:spcPts val="360"/>
              </a:spcBef>
              <a:spcAft>
                <a:spcPts val="0"/>
              </a:spcAft>
              <a:buClr>
                <a:schemeClr val="dk1"/>
              </a:buClr>
              <a:buSzPts val="1800"/>
              <a:buChar char="•"/>
            </a:pPr>
            <a:r>
              <a:rPr lang="ko-KR" sz="1800"/>
              <a:t>변수 간 상관관계 완화</a:t>
            </a:r>
            <a:endParaRPr/>
          </a:p>
          <a:p>
            <a:pPr marL="342900" lvl="0" indent="-228600" algn="l" rtl="0">
              <a:lnSpc>
                <a:spcPct val="100000"/>
              </a:lnSpc>
              <a:spcBef>
                <a:spcPts val="360"/>
              </a:spcBef>
              <a:spcAft>
                <a:spcPts val="0"/>
              </a:spcAft>
              <a:buClr>
                <a:schemeClr val="dk1"/>
              </a:buClr>
              <a:buSzPts val="1800"/>
              <a:buNone/>
            </a:pPr>
            <a:endParaRPr sz="1800"/>
          </a:p>
          <a:p>
            <a:pPr marL="0" lvl="0" indent="0" algn="l" rtl="0">
              <a:lnSpc>
                <a:spcPct val="100000"/>
              </a:lnSpc>
              <a:spcBef>
                <a:spcPts val="360"/>
              </a:spcBef>
              <a:spcAft>
                <a:spcPts val="0"/>
              </a:spcAft>
              <a:buSzPts val="1800"/>
              <a:buNone/>
            </a:pPr>
            <a:r>
              <a:rPr lang="ko-KR" sz="1800" b="1"/>
              <a:t>단점</a:t>
            </a:r>
            <a:endParaRPr b="1"/>
          </a:p>
          <a:p>
            <a:pPr marL="342900" lvl="0" indent="-342900" algn="l" rtl="0">
              <a:lnSpc>
                <a:spcPct val="100000"/>
              </a:lnSpc>
              <a:spcBef>
                <a:spcPts val="360"/>
              </a:spcBef>
              <a:spcAft>
                <a:spcPts val="0"/>
              </a:spcAft>
              <a:buClr>
                <a:schemeClr val="dk1"/>
              </a:buClr>
              <a:buSzPts val="1800"/>
              <a:buChar char="•"/>
            </a:pPr>
            <a:r>
              <a:rPr lang="ko-KR" sz="1800"/>
              <a:t>해석 어려움, 정보 손실 가능</a:t>
            </a:r>
            <a:endParaRPr/>
          </a:p>
          <a:p>
            <a:pPr marL="342900" lvl="0" indent="-228600" algn="l" rtl="0">
              <a:lnSpc>
                <a:spcPct val="100000"/>
              </a:lnSpc>
              <a:spcBef>
                <a:spcPts val="360"/>
              </a:spcBef>
              <a:spcAft>
                <a:spcPts val="0"/>
              </a:spcAft>
              <a:buClr>
                <a:schemeClr val="dk1"/>
              </a:buClr>
              <a:buSzPts val="1800"/>
              <a:buNone/>
            </a:pPr>
            <a:endParaRPr sz="1800"/>
          </a:p>
          <a:p>
            <a:pPr marL="0" lvl="0" indent="0" algn="l" rtl="0">
              <a:lnSpc>
                <a:spcPct val="100000"/>
              </a:lnSpc>
              <a:spcBef>
                <a:spcPts val="360"/>
              </a:spcBef>
              <a:spcAft>
                <a:spcPts val="0"/>
              </a:spcAft>
              <a:buSzPts val="1800"/>
              <a:buNone/>
            </a:pPr>
            <a:r>
              <a:rPr lang="ko-KR" sz="1800" b="1"/>
              <a:t>주요사용 사례</a:t>
            </a:r>
            <a:endParaRPr/>
          </a:p>
          <a:p>
            <a:pPr marL="342900" lvl="0" indent="-342900" algn="l" rtl="0">
              <a:lnSpc>
                <a:spcPct val="100000"/>
              </a:lnSpc>
              <a:spcBef>
                <a:spcPts val="360"/>
              </a:spcBef>
              <a:spcAft>
                <a:spcPts val="0"/>
              </a:spcAft>
              <a:buClr>
                <a:schemeClr val="dk1"/>
              </a:buClr>
              <a:buSzPts val="1800"/>
              <a:buChar char="•"/>
            </a:pPr>
            <a:r>
              <a:rPr lang="ko-KR" sz="1800"/>
              <a:t>시각화, 차원 축소, 오버피팅 방지</a:t>
            </a:r>
            <a:endParaRPr sz="1800"/>
          </a:p>
          <a:p>
            <a:pPr marL="342900" lvl="0" indent="-342900" algn="l" rtl="0">
              <a:lnSpc>
                <a:spcPct val="100000"/>
              </a:lnSpc>
              <a:spcBef>
                <a:spcPts val="360"/>
              </a:spcBef>
              <a:spcAft>
                <a:spcPts val="0"/>
              </a:spcAft>
              <a:buSzPts val="1800"/>
              <a:buChar char="•"/>
            </a:pPr>
            <a:r>
              <a:rPr lang="ko-KR" sz="1800">
                <a:latin typeface="Arial"/>
                <a:ea typeface="Arial"/>
                <a:cs typeface="Arial"/>
                <a:sym typeface="Arial"/>
              </a:rPr>
              <a:t>• 고차원 데이터 시각화</a:t>
            </a:r>
            <a:endParaRPr sz="1800">
              <a:latin typeface="Arial"/>
              <a:ea typeface="Arial"/>
              <a:cs typeface="Arial"/>
              <a:sym typeface="Arial"/>
            </a:endParaRPr>
          </a:p>
          <a:p>
            <a:pPr marL="342900" lvl="0" indent="-342900" algn="l" rtl="0">
              <a:lnSpc>
                <a:spcPct val="100000"/>
              </a:lnSpc>
              <a:spcBef>
                <a:spcPts val="360"/>
              </a:spcBef>
              <a:spcAft>
                <a:spcPts val="0"/>
              </a:spcAft>
              <a:buSzPts val="1800"/>
              <a:buChar char="•"/>
            </a:pPr>
            <a:r>
              <a:rPr lang="ko-KR" sz="1800">
                <a:latin typeface="Arial"/>
                <a:ea typeface="Arial"/>
                <a:cs typeface="Arial"/>
                <a:sym typeface="Arial"/>
              </a:rPr>
              <a:t>• 노이즈 제거 및 차원 축소</a:t>
            </a:r>
            <a:endParaRPr sz="1800">
              <a:latin typeface="Arial"/>
              <a:ea typeface="Arial"/>
              <a:cs typeface="Arial"/>
              <a:sym typeface="Arial"/>
            </a:endParaRPr>
          </a:p>
          <a:p>
            <a:pPr marL="342900" lvl="0" indent="-342900" algn="l" rtl="0">
              <a:lnSpc>
                <a:spcPct val="100000"/>
              </a:lnSpc>
              <a:spcBef>
                <a:spcPts val="360"/>
              </a:spcBef>
              <a:spcAft>
                <a:spcPts val="0"/>
              </a:spcAft>
              <a:buSzPts val="1800"/>
              <a:buChar char="•"/>
            </a:pPr>
            <a:r>
              <a:rPr lang="ko-KR" sz="1800">
                <a:latin typeface="Arial"/>
                <a:ea typeface="Arial"/>
                <a:cs typeface="Arial"/>
                <a:sym typeface="Arial"/>
              </a:rPr>
              <a:t>• 얼굴 인식, 유전자 데이터 분석</a:t>
            </a:r>
            <a:endParaRPr sz="1800"/>
          </a:p>
        </p:txBody>
      </p:sp>
      <p:pic>
        <p:nvPicPr>
          <p:cNvPr id="398" name="Google Shape;398;g39d5cf30e01_0_49"/>
          <p:cNvPicPr preferRelativeResize="0"/>
          <p:nvPr/>
        </p:nvPicPr>
        <p:blipFill rotWithShape="1">
          <a:blip r:embed="rId3">
            <a:alphaModFix/>
          </a:blip>
          <a:srcRect/>
          <a:stretch/>
        </p:blipFill>
        <p:spPr>
          <a:xfrm>
            <a:off x="3810000" y="2310400"/>
            <a:ext cx="5334000" cy="3180900"/>
          </a:xfrm>
          <a:prstGeom prst="rect">
            <a:avLst/>
          </a:prstGeom>
          <a:noFill/>
          <a:ln>
            <a:noFill/>
          </a:ln>
        </p:spPr>
      </p:pic>
      <p:sp>
        <p:nvSpPr>
          <p:cNvPr id="399" name="Google Shape;399;g39d5cf30e01_0_49"/>
          <p:cNvSpPr txBox="1"/>
          <p:nvPr/>
        </p:nvSpPr>
        <p:spPr>
          <a:xfrm>
            <a:off x="31025" y="31025"/>
            <a:ext cx="1536000" cy="40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ko-KR" sz="1400" b="1" i="0" u="none" strike="noStrike" cap="none">
                <a:solidFill>
                  <a:schemeClr val="dk1"/>
                </a:solidFill>
                <a:latin typeface="Malgun Gothic"/>
                <a:ea typeface="Malgun Gothic"/>
                <a:cs typeface="Malgun Gothic"/>
                <a:sym typeface="Malgun Gothic"/>
              </a:rPr>
              <a:t>머신러닝 알고리즘</a:t>
            </a:r>
            <a:endParaRPr sz="1400" b="1" i="0" u="none" strike="noStrike" cap="none">
              <a:solidFill>
                <a:schemeClr val="dk1"/>
              </a:solidFill>
              <a:latin typeface="Malgun Gothic"/>
              <a:ea typeface="Malgun Gothic"/>
              <a:cs typeface="Malgun Gothic"/>
              <a:sym typeface="Malgun Gothic"/>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pic>
        <p:nvPicPr>
          <p:cNvPr id="404" name="Google Shape;404;g386185d9392_0_178" descr="C:\Users\wool\Downloads\웹 캡처_14-12-2023_14407_www.wanted.co.kr.jpeg"/>
          <p:cNvPicPr preferRelativeResize="0"/>
          <p:nvPr/>
        </p:nvPicPr>
        <p:blipFill rotWithShape="1">
          <a:blip r:embed="rId3">
            <a:alphaModFix/>
          </a:blip>
          <a:srcRect/>
          <a:stretch/>
        </p:blipFill>
        <p:spPr>
          <a:xfrm>
            <a:off x="285720" y="1928802"/>
            <a:ext cx="3579533" cy="3567126"/>
          </a:xfrm>
          <a:prstGeom prst="rect">
            <a:avLst/>
          </a:prstGeom>
          <a:noFill/>
          <a:ln w="9525" cap="flat" cmpd="sng">
            <a:solidFill>
              <a:schemeClr val="accent1"/>
            </a:solidFill>
            <a:prstDash val="solid"/>
            <a:round/>
            <a:headEnd type="none" w="sm" len="sm"/>
            <a:tailEnd type="none" w="sm" len="sm"/>
          </a:ln>
        </p:spPr>
      </p:pic>
      <p:pic>
        <p:nvPicPr>
          <p:cNvPr id="405" name="Google Shape;405;g386185d9392_0_178" descr="C:\Users\wool\Downloads\웹 캡처_14-12-2023_151042_www.wanted.co.kr.jpeg"/>
          <p:cNvPicPr preferRelativeResize="0"/>
          <p:nvPr/>
        </p:nvPicPr>
        <p:blipFill rotWithShape="1">
          <a:blip r:embed="rId4">
            <a:alphaModFix/>
          </a:blip>
          <a:srcRect/>
          <a:stretch/>
        </p:blipFill>
        <p:spPr>
          <a:xfrm>
            <a:off x="4122296" y="1928802"/>
            <a:ext cx="4878859" cy="3571900"/>
          </a:xfrm>
          <a:prstGeom prst="rect">
            <a:avLst/>
          </a:prstGeom>
          <a:noFill/>
          <a:ln w="9525" cap="flat" cmpd="sng">
            <a:solidFill>
              <a:schemeClr val="accent1"/>
            </a:solidFill>
            <a:prstDash val="solid"/>
            <a:round/>
            <a:headEnd type="none" w="sm" len="sm"/>
            <a:tailEnd type="none" w="sm" len="sm"/>
          </a:ln>
        </p:spPr>
      </p:pic>
      <p:sp>
        <p:nvSpPr>
          <p:cNvPr id="406" name="Google Shape;406;g386185d9392_0_178"/>
          <p:cNvSpPr txBox="1"/>
          <p:nvPr/>
        </p:nvSpPr>
        <p:spPr>
          <a:xfrm>
            <a:off x="971600" y="642918"/>
            <a:ext cx="7272900" cy="769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400"/>
              <a:buFont typeface="Arial"/>
              <a:buNone/>
            </a:pPr>
            <a:r>
              <a:rPr lang="ko-KR" sz="4400" b="0" i="0" u="none" strike="noStrike" cap="none">
                <a:solidFill>
                  <a:schemeClr val="dk1"/>
                </a:solidFill>
                <a:latin typeface="Arial"/>
                <a:ea typeface="Arial"/>
                <a:cs typeface="Arial"/>
                <a:sym typeface="Arial"/>
              </a:rPr>
              <a:t> AI 머신러닝 개발자 자격요건</a:t>
            </a:r>
            <a:endParaRPr sz="4400" b="0" i="0" u="none" strike="noStrike" cap="none">
              <a:solidFill>
                <a:schemeClr val="dk1"/>
              </a:solidFill>
              <a:latin typeface="Arial"/>
              <a:ea typeface="Arial"/>
              <a:cs typeface="Arial"/>
              <a:sym typeface="Arial"/>
            </a:endParaRPr>
          </a:p>
        </p:txBody>
      </p:sp>
      <p:sp>
        <p:nvSpPr>
          <p:cNvPr id="407" name="Google Shape;407;g386185d9392_0_178"/>
          <p:cNvSpPr/>
          <p:nvPr/>
        </p:nvSpPr>
        <p:spPr>
          <a:xfrm>
            <a:off x="357158" y="3357562"/>
            <a:ext cx="3000300" cy="1071600"/>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sp>
        <p:nvSpPr>
          <p:cNvPr id="408" name="Google Shape;408;g386185d9392_0_178"/>
          <p:cNvSpPr/>
          <p:nvPr/>
        </p:nvSpPr>
        <p:spPr>
          <a:xfrm>
            <a:off x="4143372" y="4572008"/>
            <a:ext cx="3000300" cy="1071600"/>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algun Gothic"/>
              <a:ea typeface="Malgun Gothic"/>
              <a:cs typeface="Malgun Gothic"/>
              <a:sym typeface="Malgun Gothic"/>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g386185d9392_0_278"/>
          <p:cNvSpPr txBox="1"/>
          <p:nvPr/>
        </p:nvSpPr>
        <p:spPr>
          <a:xfrm>
            <a:off x="971600" y="642918"/>
            <a:ext cx="7272900" cy="831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ko-KR" sz="4800" b="0" i="0" u="none" strike="noStrike" cap="none">
                <a:solidFill>
                  <a:schemeClr val="dk1"/>
                </a:solidFill>
                <a:latin typeface="Arial"/>
                <a:ea typeface="Arial"/>
                <a:cs typeface="Arial"/>
                <a:sym typeface="Arial"/>
              </a:rPr>
              <a:t>AI 머신러닝 라이브러리</a:t>
            </a:r>
            <a:endParaRPr sz="4800" b="0" i="0" u="none" strike="noStrike" cap="none">
              <a:solidFill>
                <a:schemeClr val="dk1"/>
              </a:solidFill>
              <a:latin typeface="Arial"/>
              <a:ea typeface="Arial"/>
              <a:cs typeface="Arial"/>
              <a:sym typeface="Arial"/>
            </a:endParaRPr>
          </a:p>
        </p:txBody>
      </p:sp>
      <p:sp>
        <p:nvSpPr>
          <p:cNvPr id="414" name="Google Shape;414;g386185d9392_0_278"/>
          <p:cNvSpPr txBox="1"/>
          <p:nvPr/>
        </p:nvSpPr>
        <p:spPr>
          <a:xfrm>
            <a:off x="500034" y="2000240"/>
            <a:ext cx="8215500" cy="41097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800"/>
              <a:buFont typeface="Arial"/>
              <a:buNone/>
            </a:pPr>
            <a:r>
              <a:rPr lang="ko-KR" sz="1800" b="0" i="0" u="none" strike="noStrike" cap="none">
                <a:solidFill>
                  <a:schemeClr val="dk1"/>
                </a:solidFill>
                <a:latin typeface="Malgun Gothic"/>
                <a:ea typeface="Malgun Gothic"/>
                <a:cs typeface="Malgun Gothic"/>
                <a:sym typeface="Malgun Gothic"/>
              </a:rPr>
              <a:t>AI 서비스 개발을 위한 필수 기능을 제공하는 </a:t>
            </a:r>
            <a:r>
              <a:rPr lang="ko-KR" sz="1800" b="1" i="0" u="none" strike="noStrike" cap="none">
                <a:solidFill>
                  <a:schemeClr val="dk1"/>
                </a:solidFill>
                <a:latin typeface="Malgun Gothic"/>
                <a:ea typeface="Malgun Gothic"/>
                <a:cs typeface="Malgun Gothic"/>
                <a:sym typeface="Malgun Gothic"/>
              </a:rPr>
              <a:t>사전 작성된 코드 모음</a:t>
            </a:r>
            <a:endParaRPr sz="1800" b="1" i="0" u="none" strike="noStrike" cap="none">
              <a:solidFill>
                <a:schemeClr val="dk1"/>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800"/>
              <a:buFont typeface="Arial"/>
              <a:buNone/>
            </a:pPr>
            <a:r>
              <a:rPr lang="ko-KR" sz="1800" b="0" i="0" u="none" strike="noStrike" cap="none">
                <a:solidFill>
                  <a:schemeClr val="dk1"/>
                </a:solidFill>
                <a:latin typeface="Malgun Gothic"/>
                <a:ea typeface="Malgun Gothic"/>
                <a:cs typeface="Malgun Gothic"/>
                <a:sym typeface="Malgun Gothic"/>
              </a:rPr>
              <a:t>머신러닝, 딥러닝, 자연어 처리, 컴퓨터 비전등 AI 영역에 사용되는 다양한 알고리즘과 수학적 모델을 제공</a:t>
            </a:r>
            <a:endParaRPr sz="1800" b="0" i="0" u="none" strike="noStrike" cap="none">
              <a:solidFill>
                <a:schemeClr val="dk1"/>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800"/>
              <a:buFont typeface="Arial"/>
              <a:buNone/>
            </a:pPr>
            <a:r>
              <a:rPr lang="ko-KR" sz="1800" b="0" i="0" u="none" strike="noStrike" cap="none">
                <a:solidFill>
                  <a:schemeClr val="dk1"/>
                </a:solidFill>
                <a:latin typeface="Malgun Gothic"/>
                <a:ea typeface="Malgun Gothic"/>
                <a:cs typeface="Malgun Gothic"/>
                <a:sym typeface="Malgun Gothic"/>
              </a:rPr>
              <a:t>개발자는 이러한 라이브러리를 활용하여 </a:t>
            </a:r>
            <a:r>
              <a:rPr lang="ko-KR" sz="1800" b="1" i="0" u="none" strike="noStrike" cap="none">
                <a:solidFill>
                  <a:schemeClr val="dk1"/>
                </a:solidFill>
                <a:latin typeface="Malgun Gothic"/>
                <a:ea typeface="Malgun Gothic"/>
                <a:cs typeface="Malgun Gothic"/>
                <a:sym typeface="Malgun Gothic"/>
              </a:rPr>
              <a:t>복잡한 데이터분석 및 예측모델을 고수준의 수학적 지식없이 효율적으로 구현</a:t>
            </a:r>
            <a:r>
              <a:rPr lang="ko-KR" sz="1800" b="0" i="0" u="none" strike="noStrike" cap="none">
                <a:solidFill>
                  <a:schemeClr val="dk1"/>
                </a:solidFill>
                <a:latin typeface="Malgun Gothic"/>
                <a:ea typeface="Malgun Gothic"/>
                <a:cs typeface="Malgun Gothic"/>
                <a:sym typeface="Malgun Gothic"/>
              </a:rPr>
              <a:t>할 수 있음.</a:t>
            </a:r>
            <a:endParaRPr sz="1800" b="0" i="0" u="none" strike="noStrike" cap="none">
              <a:solidFill>
                <a:schemeClr val="dk1"/>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800"/>
              <a:buFont typeface="Arial"/>
              <a:buNone/>
            </a:pPr>
            <a:r>
              <a:rPr lang="ko-KR" sz="1800" b="0" i="0" u="none" strike="noStrike" cap="none">
                <a:solidFill>
                  <a:schemeClr val="dk1"/>
                </a:solidFill>
                <a:latin typeface="Malgun Gothic"/>
                <a:ea typeface="Malgun Gothic"/>
                <a:cs typeface="Malgun Gothic"/>
                <a:sym typeface="Malgun Gothic"/>
              </a:rPr>
              <a:t>데이터전처리, 모델 트레이닝 및 추론과 같은 작업을 위한 표준화된 방법을 제공하여 </a:t>
            </a:r>
            <a:r>
              <a:rPr lang="ko-KR" sz="1800" b="1" i="0" u="sng" strike="noStrike" cap="none">
                <a:solidFill>
                  <a:schemeClr val="dk1"/>
                </a:solidFill>
                <a:latin typeface="Malgun Gothic"/>
                <a:ea typeface="Malgun Gothic"/>
                <a:cs typeface="Malgun Gothic"/>
                <a:sym typeface="Malgun Gothic"/>
              </a:rPr>
              <a:t>다양한 문제를 해결하는 AI 서비스</a:t>
            </a:r>
            <a:r>
              <a:rPr lang="ko-KR" sz="1800" b="0" i="0" u="none" strike="noStrike" cap="none">
                <a:solidFill>
                  <a:schemeClr val="dk1"/>
                </a:solidFill>
                <a:latin typeface="Malgun Gothic"/>
                <a:ea typeface="Malgun Gothic"/>
                <a:cs typeface="Malgun Gothic"/>
                <a:sym typeface="Malgun Gothic"/>
              </a:rPr>
              <a:t>를 만들 수 있도록 함 </a:t>
            </a:r>
            <a:endParaRPr sz="1800" b="0" i="0" u="none" strike="noStrike" cap="none">
              <a:solidFill>
                <a:schemeClr val="dk1"/>
              </a:solidFill>
              <a:latin typeface="Malgun Gothic"/>
              <a:ea typeface="Malgun Gothic"/>
              <a:cs typeface="Malgun Gothic"/>
              <a:sym typeface="Malgun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g39826d95a6e_0_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ko-KR"/>
              <a:t>배달의 민족</a:t>
            </a:r>
            <a:endParaRPr/>
          </a:p>
        </p:txBody>
      </p:sp>
      <p:sp>
        <p:nvSpPr>
          <p:cNvPr id="124" name="Google Shape;124;g39826d95a6e_0_25"/>
          <p:cNvSpPr txBox="1">
            <a:spLocks noGrp="1"/>
          </p:cNvSpPr>
          <p:nvPr>
            <p:ph type="body" idx="1"/>
          </p:nvPr>
        </p:nvSpPr>
        <p:spPr>
          <a:xfrm>
            <a:off x="457200" y="1570296"/>
            <a:ext cx="8229600" cy="540000"/>
          </a:xfrm>
          <a:prstGeom prst="rect">
            <a:avLst/>
          </a:prstGeom>
          <a:noFill/>
          <a:ln>
            <a:noFill/>
          </a:ln>
        </p:spPr>
        <p:txBody>
          <a:bodyPr spcFirstLastPara="1" wrap="square" lIns="91425" tIns="45700" rIns="91425" bIns="45700" anchor="t" anchorCtr="0">
            <a:noAutofit/>
          </a:bodyPr>
          <a:lstStyle/>
          <a:p>
            <a:pPr marL="0" lvl="0" indent="0" algn="ctr" rtl="0">
              <a:lnSpc>
                <a:spcPct val="130000"/>
              </a:lnSpc>
              <a:spcBef>
                <a:spcPts val="360"/>
              </a:spcBef>
              <a:spcAft>
                <a:spcPts val="0"/>
              </a:spcAft>
              <a:buSzPts val="688"/>
              <a:buNone/>
            </a:pPr>
            <a:r>
              <a:rPr lang="ko-KR" sz="2212">
                <a:solidFill>
                  <a:srgbClr val="001D35"/>
                </a:solidFill>
                <a:latin typeface="Arial"/>
                <a:ea typeface="Arial"/>
                <a:cs typeface="Arial"/>
                <a:sym typeface="Arial"/>
              </a:rPr>
              <a:t>수많은 리뷰를 분석하고, 핵심 내용을 뽑아 ‘요약카드' 형태로 제공</a:t>
            </a:r>
            <a:endParaRPr sz="2212">
              <a:solidFill>
                <a:srgbClr val="001D35"/>
              </a:solidFill>
              <a:latin typeface="Arial"/>
              <a:ea typeface="Arial"/>
              <a:cs typeface="Arial"/>
              <a:sym typeface="Arial"/>
            </a:endParaRPr>
          </a:p>
          <a:p>
            <a:pPr marL="0" lvl="0" indent="0" algn="ctr" rtl="0">
              <a:lnSpc>
                <a:spcPct val="130000"/>
              </a:lnSpc>
              <a:spcBef>
                <a:spcPts val="0"/>
              </a:spcBef>
              <a:spcAft>
                <a:spcPts val="0"/>
              </a:spcAft>
              <a:buSzPts val="688"/>
              <a:buNone/>
            </a:pPr>
            <a:endParaRPr sz="2102">
              <a:solidFill>
                <a:srgbClr val="001D35"/>
              </a:solidFill>
              <a:latin typeface="Arial"/>
              <a:ea typeface="Arial"/>
              <a:cs typeface="Arial"/>
              <a:sym typeface="Arial"/>
            </a:endParaRPr>
          </a:p>
        </p:txBody>
      </p:sp>
      <p:pic>
        <p:nvPicPr>
          <p:cNvPr id="125" name="Google Shape;125;g39826d95a6e_0_25" title="스크린샷 2025-10-28 오후 11.12.33.png"/>
          <p:cNvPicPr preferRelativeResize="0"/>
          <p:nvPr/>
        </p:nvPicPr>
        <p:blipFill rotWithShape="1">
          <a:blip r:embed="rId3">
            <a:alphaModFix/>
          </a:blip>
          <a:srcRect/>
          <a:stretch/>
        </p:blipFill>
        <p:spPr>
          <a:xfrm>
            <a:off x="515300" y="2110300"/>
            <a:ext cx="8113400" cy="45953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g386185d9392_0_284"/>
          <p:cNvSpPr txBox="1"/>
          <p:nvPr/>
        </p:nvSpPr>
        <p:spPr>
          <a:xfrm>
            <a:off x="971600" y="538008"/>
            <a:ext cx="7272900" cy="831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ko-KR" sz="4800" b="0" i="0" u="none" strike="noStrike" cap="none">
                <a:solidFill>
                  <a:schemeClr val="dk1"/>
                </a:solidFill>
                <a:latin typeface="Arial"/>
                <a:ea typeface="Arial"/>
                <a:cs typeface="Arial"/>
                <a:sym typeface="Arial"/>
              </a:rPr>
              <a:t>AI 라이브러리 종류</a:t>
            </a:r>
            <a:endParaRPr sz="4800" b="0" i="0" u="none" strike="noStrike" cap="none">
              <a:solidFill>
                <a:schemeClr val="dk1"/>
              </a:solidFill>
              <a:latin typeface="Arial"/>
              <a:ea typeface="Arial"/>
              <a:cs typeface="Arial"/>
              <a:sym typeface="Arial"/>
            </a:endParaRPr>
          </a:p>
        </p:txBody>
      </p:sp>
      <p:pic>
        <p:nvPicPr>
          <p:cNvPr id="420" name="Google Shape;420;g386185d9392_0_284" title="image-9.png"/>
          <p:cNvPicPr preferRelativeResize="0"/>
          <p:nvPr/>
        </p:nvPicPr>
        <p:blipFill rotWithShape="1">
          <a:blip r:embed="rId3">
            <a:alphaModFix/>
          </a:blip>
          <a:srcRect/>
          <a:stretch/>
        </p:blipFill>
        <p:spPr>
          <a:xfrm>
            <a:off x="2124638" y="1491123"/>
            <a:ext cx="4966814" cy="53668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g38ca421eb27_2_104"/>
          <p:cNvSpPr txBox="1"/>
          <p:nvPr/>
        </p:nvSpPr>
        <p:spPr>
          <a:xfrm>
            <a:off x="971600" y="642918"/>
            <a:ext cx="7272900" cy="831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ko-KR" sz="4800" b="0" i="0" u="none" strike="noStrike" cap="none">
                <a:solidFill>
                  <a:schemeClr val="dk1"/>
                </a:solidFill>
                <a:latin typeface="Arial"/>
                <a:ea typeface="Arial"/>
                <a:cs typeface="Arial"/>
                <a:sym typeface="Arial"/>
              </a:rPr>
              <a:t>머신러닝 API?</a:t>
            </a:r>
            <a:endParaRPr sz="4800" b="0" i="0" u="none" strike="noStrike" cap="none">
              <a:solidFill>
                <a:schemeClr val="dk1"/>
              </a:solidFill>
              <a:latin typeface="Arial"/>
              <a:ea typeface="Arial"/>
              <a:cs typeface="Arial"/>
              <a:sym typeface="Arial"/>
            </a:endParaRPr>
          </a:p>
        </p:txBody>
      </p:sp>
      <p:sp>
        <p:nvSpPr>
          <p:cNvPr id="426" name="Google Shape;426;g38ca421eb27_2_104"/>
          <p:cNvSpPr txBox="1"/>
          <p:nvPr/>
        </p:nvSpPr>
        <p:spPr>
          <a:xfrm>
            <a:off x="500034" y="2000240"/>
            <a:ext cx="8215500" cy="20319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800"/>
              <a:buFont typeface="Arial"/>
              <a:buNone/>
            </a:pPr>
            <a:r>
              <a:rPr lang="ko-KR" sz="1800" b="0" i="0" u="none" strike="noStrike" cap="none">
                <a:solidFill>
                  <a:schemeClr val="dk1"/>
                </a:solidFill>
                <a:latin typeface="Malgun Gothic"/>
                <a:ea typeface="Malgun Gothic"/>
                <a:cs typeface="Malgun Gothic"/>
                <a:sym typeface="Malgun Gothic"/>
              </a:rPr>
              <a:t>개발자가 머신러닝 모델 및 서비스를 손쉽게 활용할 수 있도록 제공되는 도구</a:t>
            </a:r>
            <a:endParaRPr sz="1800" b="0" i="0" u="none" strike="noStrike" cap="none">
              <a:solidFill>
                <a:schemeClr val="dk1"/>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800"/>
              <a:buFont typeface="Arial"/>
              <a:buNone/>
            </a:pPr>
            <a:r>
              <a:rPr lang="ko-KR" sz="1800" b="0" i="0" u="none" strike="noStrike" cap="none">
                <a:solidFill>
                  <a:schemeClr val="dk1"/>
                </a:solidFill>
                <a:latin typeface="Malgun Gothic"/>
                <a:ea typeface="Malgun Gothic"/>
                <a:cs typeface="Malgun Gothic"/>
                <a:sym typeface="Malgun Gothic"/>
              </a:rPr>
              <a:t> </a:t>
            </a:r>
            <a:r>
              <a:rPr lang="ko-KR" sz="1800" b="1" i="0" u="none" strike="noStrike" cap="none">
                <a:solidFill>
                  <a:schemeClr val="dk1"/>
                </a:solidFill>
                <a:latin typeface="Malgun Gothic"/>
                <a:ea typeface="Malgun Gothic"/>
                <a:cs typeface="Malgun Gothic"/>
                <a:sym typeface="Malgun Gothic"/>
              </a:rPr>
              <a:t>Application Programming Interface</a:t>
            </a:r>
            <a:endParaRPr sz="14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800"/>
              <a:buFont typeface="Arial"/>
              <a:buNone/>
            </a:pPr>
            <a:r>
              <a:rPr lang="ko-KR" sz="1800" b="0" i="0" u="none" strike="noStrike" cap="none">
                <a:solidFill>
                  <a:schemeClr val="dk1"/>
                </a:solidFill>
                <a:latin typeface="Malgun Gothic"/>
                <a:ea typeface="Malgun Gothic"/>
                <a:cs typeface="Malgun Gothic"/>
                <a:sym typeface="Malgun Gothic"/>
              </a:rPr>
              <a:t>이 API들은 머신러닝 서비스를 개발자에게 제공하여,</a:t>
            </a:r>
            <a:endParaRPr sz="14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800"/>
              <a:buFont typeface="Arial"/>
              <a:buNone/>
            </a:pPr>
            <a:r>
              <a:rPr lang="ko-KR" sz="1800" b="0" i="0" u="none" strike="noStrike" cap="none">
                <a:solidFill>
                  <a:schemeClr val="dk1"/>
                </a:solidFill>
                <a:latin typeface="Malgun Gothic"/>
                <a:ea typeface="Malgun Gothic"/>
                <a:cs typeface="Malgun Gothic"/>
                <a:sym typeface="Malgun Gothic"/>
              </a:rPr>
              <a:t>복잡한 머신러닝 모델의 구현과 유지보수를 단순화하고 빠르게 적용이 가능</a:t>
            </a:r>
            <a:endParaRPr sz="1800" b="0" i="0" u="none" strike="noStrike" cap="none">
              <a:solidFill>
                <a:schemeClr val="dk1"/>
              </a:solidFill>
              <a:latin typeface="Malgun Gothic"/>
              <a:ea typeface="Malgun Gothic"/>
              <a:cs typeface="Malgun Gothic"/>
              <a:sym typeface="Malgun Gothic"/>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pic>
        <p:nvPicPr>
          <p:cNvPr id="431" name="Google Shape;431;g38ca421eb27_2_1" descr="C:\Users\mrhi\Downloads\웹 캡처_8-12-2023_164013_www.tensorflow.org.jpeg"/>
          <p:cNvPicPr preferRelativeResize="0"/>
          <p:nvPr/>
        </p:nvPicPr>
        <p:blipFill rotWithShape="1">
          <a:blip r:embed="rId3">
            <a:alphaModFix/>
          </a:blip>
          <a:srcRect/>
          <a:stretch/>
        </p:blipFill>
        <p:spPr>
          <a:xfrm>
            <a:off x="214282" y="4429132"/>
            <a:ext cx="3357585" cy="2126991"/>
          </a:xfrm>
          <a:prstGeom prst="rect">
            <a:avLst/>
          </a:prstGeom>
          <a:noFill/>
          <a:ln w="9525" cap="flat" cmpd="sng">
            <a:solidFill>
              <a:schemeClr val="accent1"/>
            </a:solidFill>
            <a:prstDash val="solid"/>
            <a:round/>
            <a:headEnd type="none" w="sm" len="sm"/>
            <a:tailEnd type="none" w="sm" len="sm"/>
          </a:ln>
        </p:spPr>
      </p:pic>
      <p:pic>
        <p:nvPicPr>
          <p:cNvPr id="432" name="Google Shape;432;g38ca421eb27_2_1" descr="C:\Users\mrhi\Downloads\웹 캡처_8-12-2023_164040_www.tensorflow.org.jpeg"/>
          <p:cNvPicPr preferRelativeResize="0"/>
          <p:nvPr/>
        </p:nvPicPr>
        <p:blipFill rotWithShape="1">
          <a:blip r:embed="rId4">
            <a:alphaModFix/>
          </a:blip>
          <a:srcRect/>
          <a:stretch/>
        </p:blipFill>
        <p:spPr>
          <a:xfrm>
            <a:off x="5286380" y="4429132"/>
            <a:ext cx="3643339" cy="2150558"/>
          </a:xfrm>
          <a:prstGeom prst="rect">
            <a:avLst/>
          </a:prstGeom>
          <a:noFill/>
          <a:ln w="9525" cap="flat" cmpd="sng">
            <a:solidFill>
              <a:schemeClr val="accent1"/>
            </a:solidFill>
            <a:prstDash val="solid"/>
            <a:round/>
            <a:headEnd type="none" w="sm" len="sm"/>
            <a:tailEnd type="none" w="sm" len="sm"/>
          </a:ln>
        </p:spPr>
      </p:pic>
      <p:pic>
        <p:nvPicPr>
          <p:cNvPr id="433" name="Google Shape;433;g38ca421eb27_2_1" descr="C:\Users\mrhi\Downloads\웹 캡처_8-12-2023_163945_www.tensorflow.org.jpeg"/>
          <p:cNvPicPr preferRelativeResize="0"/>
          <p:nvPr/>
        </p:nvPicPr>
        <p:blipFill rotWithShape="1">
          <a:blip r:embed="rId5">
            <a:alphaModFix/>
          </a:blip>
          <a:srcRect/>
          <a:stretch/>
        </p:blipFill>
        <p:spPr>
          <a:xfrm>
            <a:off x="1571604" y="1357298"/>
            <a:ext cx="5772151" cy="3694176"/>
          </a:xfrm>
          <a:prstGeom prst="rect">
            <a:avLst/>
          </a:prstGeom>
          <a:noFill/>
          <a:ln w="9525" cap="flat" cmpd="sng">
            <a:solidFill>
              <a:schemeClr val="accent1"/>
            </a:solidFill>
            <a:prstDash val="solid"/>
            <a:round/>
            <a:headEnd type="none" w="sm" len="sm"/>
            <a:tailEnd type="none" w="sm" len="sm"/>
          </a:ln>
        </p:spPr>
      </p:pic>
      <p:sp>
        <p:nvSpPr>
          <p:cNvPr id="434" name="Google Shape;434;g38ca421eb27_2_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Malgun Gothic"/>
              <a:buNone/>
            </a:pPr>
            <a:r>
              <a:rPr lang="ko-KR" sz="4300" b="1"/>
              <a:t>Tensorflow API 모델</a:t>
            </a:r>
            <a:endParaRPr sz="4300" b="1"/>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pic>
        <p:nvPicPr>
          <p:cNvPr id="439" name="Google Shape;439;g38ca421eb27_2_9" descr="C:\Users\mrhi\Downloads\웹 캡처_8-12-2023_14136_aiopen.etri.re.kr.jpeg"/>
          <p:cNvPicPr preferRelativeResize="0"/>
          <p:nvPr/>
        </p:nvPicPr>
        <p:blipFill rotWithShape="1">
          <a:blip r:embed="rId3">
            <a:alphaModFix/>
          </a:blip>
          <a:srcRect/>
          <a:stretch/>
        </p:blipFill>
        <p:spPr>
          <a:xfrm>
            <a:off x="428596" y="2214554"/>
            <a:ext cx="4286279" cy="2337459"/>
          </a:xfrm>
          <a:prstGeom prst="rect">
            <a:avLst/>
          </a:prstGeom>
          <a:noFill/>
          <a:ln w="9525" cap="flat" cmpd="sng">
            <a:solidFill>
              <a:schemeClr val="accent1"/>
            </a:solidFill>
            <a:prstDash val="solid"/>
            <a:round/>
            <a:headEnd type="none" w="sm" len="sm"/>
            <a:tailEnd type="none" w="sm" len="sm"/>
          </a:ln>
        </p:spPr>
      </p:pic>
      <p:sp>
        <p:nvSpPr>
          <p:cNvPr id="440" name="Google Shape;440;g38ca421eb27_2_9"/>
          <p:cNvSpPr txBox="1"/>
          <p:nvPr/>
        </p:nvSpPr>
        <p:spPr>
          <a:xfrm>
            <a:off x="1214414" y="4714884"/>
            <a:ext cx="25002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600"/>
              <a:buFont typeface="Arial"/>
              <a:buNone/>
            </a:pPr>
            <a:r>
              <a:rPr lang="ko-KR" sz="1600" b="1" i="0" u="none" strike="noStrike" cap="none">
                <a:solidFill>
                  <a:schemeClr val="dk1"/>
                </a:solidFill>
                <a:latin typeface="Malgun Gothic"/>
                <a:ea typeface="Malgun Gothic"/>
                <a:cs typeface="Malgun Gothic"/>
                <a:sym typeface="Malgun Gothic"/>
              </a:rPr>
              <a:t>ETRI AI Open API 한국전자통신연구원</a:t>
            </a:r>
            <a:endParaRPr sz="1600" b="1" i="0" u="none" strike="noStrike" cap="none">
              <a:solidFill>
                <a:schemeClr val="dk1"/>
              </a:solidFill>
              <a:latin typeface="Malgun Gothic"/>
              <a:ea typeface="Malgun Gothic"/>
              <a:cs typeface="Malgun Gothic"/>
              <a:sym typeface="Malgun Gothic"/>
            </a:endParaRPr>
          </a:p>
        </p:txBody>
      </p:sp>
      <p:sp>
        <p:nvSpPr>
          <p:cNvPr id="441" name="Google Shape;441;g38ca421eb27_2_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Malgun Gothic"/>
              <a:buNone/>
            </a:pPr>
            <a:r>
              <a:rPr lang="ko-KR" b="1"/>
              <a:t>국내 머신러닝 API</a:t>
            </a:r>
            <a:endParaRPr b="1"/>
          </a:p>
        </p:txBody>
      </p:sp>
      <p:pic>
        <p:nvPicPr>
          <p:cNvPr id="442" name="Google Shape;442;g38ca421eb27_2_9" descr="C:\Users\mrhi\Downloads\네이버AP.png"/>
          <p:cNvPicPr preferRelativeResize="0"/>
          <p:nvPr/>
        </p:nvPicPr>
        <p:blipFill rotWithShape="1">
          <a:blip r:embed="rId4">
            <a:alphaModFix/>
          </a:blip>
          <a:srcRect/>
          <a:stretch/>
        </p:blipFill>
        <p:spPr>
          <a:xfrm>
            <a:off x="5000628" y="1428736"/>
            <a:ext cx="3462320" cy="2181262"/>
          </a:xfrm>
          <a:prstGeom prst="rect">
            <a:avLst/>
          </a:prstGeom>
          <a:noFill/>
          <a:ln w="9525" cap="flat" cmpd="sng">
            <a:solidFill>
              <a:schemeClr val="accent1"/>
            </a:solidFill>
            <a:prstDash val="solid"/>
            <a:round/>
            <a:headEnd type="none" w="sm" len="sm"/>
            <a:tailEnd type="none" w="sm" len="sm"/>
          </a:ln>
        </p:spPr>
      </p:pic>
      <p:sp>
        <p:nvSpPr>
          <p:cNvPr id="443" name="Google Shape;443;g38ca421eb27_2_9"/>
          <p:cNvSpPr txBox="1"/>
          <p:nvPr/>
        </p:nvSpPr>
        <p:spPr>
          <a:xfrm>
            <a:off x="5072066" y="3610277"/>
            <a:ext cx="32862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600"/>
              <a:buFont typeface="Arial"/>
              <a:buNone/>
            </a:pPr>
            <a:r>
              <a:rPr lang="ko-KR" sz="1600" b="1" i="0" u="none" strike="noStrike" cap="none">
                <a:solidFill>
                  <a:schemeClr val="dk1"/>
                </a:solidFill>
                <a:latin typeface="Malgun Gothic"/>
                <a:ea typeface="Malgun Gothic"/>
                <a:cs typeface="Malgun Gothic"/>
                <a:sym typeface="Malgun Gothic"/>
              </a:rPr>
              <a:t>Naver AI CLOUD PLATPORM</a:t>
            </a:r>
            <a:endParaRPr sz="1600" b="1" i="0" u="none" strike="noStrike" cap="none">
              <a:solidFill>
                <a:schemeClr val="dk1"/>
              </a:solidFill>
              <a:latin typeface="Malgun Gothic"/>
              <a:ea typeface="Malgun Gothic"/>
              <a:cs typeface="Malgun Gothic"/>
              <a:sym typeface="Malgun Gothic"/>
            </a:endParaRPr>
          </a:p>
        </p:txBody>
      </p:sp>
      <p:pic>
        <p:nvPicPr>
          <p:cNvPr id="444" name="Google Shape;444;g38ca421eb27_2_9" descr="C:\Users\mrhi\Downloads\카카오API.jpg"/>
          <p:cNvPicPr preferRelativeResize="0"/>
          <p:nvPr/>
        </p:nvPicPr>
        <p:blipFill rotWithShape="1">
          <a:blip r:embed="rId5">
            <a:alphaModFix/>
          </a:blip>
          <a:srcRect/>
          <a:stretch/>
        </p:blipFill>
        <p:spPr>
          <a:xfrm>
            <a:off x="5000628" y="4143380"/>
            <a:ext cx="1881198" cy="1881198"/>
          </a:xfrm>
          <a:prstGeom prst="rect">
            <a:avLst/>
          </a:prstGeom>
          <a:noFill/>
          <a:ln w="9525" cap="flat" cmpd="sng">
            <a:solidFill>
              <a:schemeClr val="accent1"/>
            </a:solidFill>
            <a:prstDash val="solid"/>
            <a:round/>
            <a:headEnd type="none" w="sm" len="sm"/>
            <a:tailEnd type="none" w="sm" len="sm"/>
          </a:ln>
        </p:spPr>
      </p:pic>
      <p:sp>
        <p:nvSpPr>
          <p:cNvPr id="445" name="Google Shape;445;g38ca421eb27_2_9"/>
          <p:cNvSpPr txBox="1"/>
          <p:nvPr/>
        </p:nvSpPr>
        <p:spPr>
          <a:xfrm>
            <a:off x="6858016" y="5572140"/>
            <a:ext cx="16431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600"/>
              <a:buFont typeface="Arial"/>
              <a:buNone/>
            </a:pPr>
            <a:r>
              <a:rPr lang="ko-KR" sz="1600" b="1" i="0" u="none" strike="noStrike" cap="none">
                <a:solidFill>
                  <a:schemeClr val="dk1"/>
                </a:solidFill>
                <a:latin typeface="Malgun Gothic"/>
                <a:ea typeface="Malgun Gothic"/>
                <a:cs typeface="Malgun Gothic"/>
                <a:sym typeface="Malgun Gothic"/>
              </a:rPr>
              <a:t>Kakao AI API</a:t>
            </a:r>
            <a:endParaRPr sz="1600" b="1" i="0" u="none" strike="noStrike" cap="none">
              <a:solidFill>
                <a:schemeClr val="dk1"/>
              </a:solidFill>
              <a:latin typeface="Malgun Gothic"/>
              <a:ea typeface="Malgun Gothic"/>
              <a:cs typeface="Malgun Gothic"/>
              <a:sym typeface="Malgun Gothic"/>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450" name="Google Shape;450;g38ca421eb27_2_20" descr="C:\Users\wool\Downloads\550ccaa783363551.png"/>
          <p:cNvPicPr preferRelativeResize="0"/>
          <p:nvPr/>
        </p:nvPicPr>
        <p:blipFill rotWithShape="1">
          <a:blip r:embed="rId3">
            <a:alphaModFix/>
          </a:blip>
          <a:srcRect/>
          <a:stretch/>
        </p:blipFill>
        <p:spPr>
          <a:xfrm>
            <a:off x="106235" y="1428736"/>
            <a:ext cx="4680079" cy="3959829"/>
          </a:xfrm>
          <a:prstGeom prst="rect">
            <a:avLst/>
          </a:prstGeom>
          <a:noFill/>
          <a:ln w="9525" cap="flat" cmpd="sng">
            <a:solidFill>
              <a:schemeClr val="accent1"/>
            </a:solidFill>
            <a:prstDash val="solid"/>
            <a:round/>
            <a:headEnd type="none" w="sm" len="sm"/>
            <a:tailEnd type="none" w="sm" len="sm"/>
          </a:ln>
        </p:spPr>
      </p:pic>
      <p:sp>
        <p:nvSpPr>
          <p:cNvPr id="451" name="Google Shape;451;g38ca421eb27_2_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3600"/>
              <a:buFont typeface="Malgun Gothic"/>
              <a:buNone/>
            </a:pPr>
            <a:r>
              <a:rPr lang="ko-KR" sz="3600" b="1"/>
              <a:t>머신러닝 API 모델의 결과값</a:t>
            </a:r>
            <a:endParaRPr sz="3600" b="1"/>
          </a:p>
        </p:txBody>
      </p:sp>
      <p:pic>
        <p:nvPicPr>
          <p:cNvPr id="452" name="Google Shape;452;g38ca421eb27_2_20" descr="C:\Users\wool\Downloads\text-classification-result_856.png"/>
          <p:cNvPicPr preferRelativeResize="0"/>
          <p:nvPr/>
        </p:nvPicPr>
        <p:blipFill rotWithShape="1">
          <a:blip r:embed="rId4">
            <a:alphaModFix/>
          </a:blip>
          <a:srcRect/>
          <a:stretch/>
        </p:blipFill>
        <p:spPr>
          <a:xfrm>
            <a:off x="4929191" y="1428736"/>
            <a:ext cx="4071966" cy="3929090"/>
          </a:xfrm>
          <a:prstGeom prst="rect">
            <a:avLst/>
          </a:prstGeom>
          <a:noFill/>
          <a:ln w="9525" cap="flat" cmpd="sng">
            <a:solidFill>
              <a:schemeClr val="accent1"/>
            </a:solidFill>
            <a:prstDash val="solid"/>
            <a:round/>
            <a:headEnd type="none" w="sm" len="sm"/>
            <a:tailEnd type="none" w="sm" len="sm"/>
          </a:ln>
        </p:spPr>
      </p:pic>
      <p:sp>
        <p:nvSpPr>
          <p:cNvPr id="453" name="Google Shape;453;g38ca421eb27_2_20"/>
          <p:cNvSpPr txBox="1"/>
          <p:nvPr/>
        </p:nvSpPr>
        <p:spPr>
          <a:xfrm>
            <a:off x="1214414" y="5429264"/>
            <a:ext cx="2000400" cy="642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ko-KR" sz="1800" b="1" i="0" u="none" strike="noStrike" cap="none">
                <a:solidFill>
                  <a:schemeClr val="dk1"/>
                </a:solidFill>
                <a:latin typeface="Arial"/>
                <a:ea typeface="Arial"/>
                <a:cs typeface="Arial"/>
                <a:sym typeface="Arial"/>
              </a:rPr>
              <a:t>이미지 분류 모델</a:t>
            </a:r>
            <a:endParaRPr sz="1800" b="1" i="0" u="none" strike="noStrike" cap="none">
              <a:solidFill>
                <a:schemeClr val="dk1"/>
              </a:solidFill>
              <a:latin typeface="Arial"/>
              <a:ea typeface="Arial"/>
              <a:cs typeface="Arial"/>
              <a:sym typeface="Arial"/>
            </a:endParaRPr>
          </a:p>
        </p:txBody>
      </p:sp>
      <p:sp>
        <p:nvSpPr>
          <p:cNvPr id="454" name="Google Shape;454;g38ca421eb27_2_20"/>
          <p:cNvSpPr txBox="1"/>
          <p:nvPr/>
        </p:nvSpPr>
        <p:spPr>
          <a:xfrm>
            <a:off x="6072198" y="5429264"/>
            <a:ext cx="2000400" cy="642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ko-KR" sz="1800" b="1" i="0" u="none" strike="noStrike" cap="none">
                <a:solidFill>
                  <a:schemeClr val="dk1"/>
                </a:solidFill>
                <a:latin typeface="Arial"/>
                <a:ea typeface="Arial"/>
                <a:cs typeface="Arial"/>
                <a:sym typeface="Arial"/>
              </a:rPr>
              <a:t>감정분석 모델</a:t>
            </a:r>
            <a:endParaRPr sz="1800" b="1" i="0" u="none" strike="noStrike" cap="none">
              <a:solidFill>
                <a:schemeClr val="dk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g38ca421eb27_1_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3600"/>
              <a:buFont typeface="Malgun Gothic"/>
              <a:buNone/>
            </a:pPr>
            <a:r>
              <a:rPr lang="ko-KR" sz="3600" b="1"/>
              <a:t>AI를 활용한 웹앱 서비스</a:t>
            </a:r>
            <a:endParaRPr sz="3600" b="1"/>
          </a:p>
        </p:txBody>
      </p:sp>
      <p:pic>
        <p:nvPicPr>
          <p:cNvPr id="460" name="Google Shape;460;g38ca421eb27_1_8" descr="C:\Users\mrhi\Downloads\img.png"/>
          <p:cNvPicPr preferRelativeResize="0"/>
          <p:nvPr/>
        </p:nvPicPr>
        <p:blipFill rotWithShape="1">
          <a:blip r:embed="rId3">
            <a:alphaModFix/>
          </a:blip>
          <a:srcRect/>
          <a:stretch/>
        </p:blipFill>
        <p:spPr>
          <a:xfrm>
            <a:off x="331776" y="1571613"/>
            <a:ext cx="2582421" cy="4900621"/>
          </a:xfrm>
          <a:prstGeom prst="rect">
            <a:avLst/>
          </a:prstGeom>
          <a:noFill/>
          <a:ln w="9525" cap="flat" cmpd="sng">
            <a:solidFill>
              <a:schemeClr val="accent1"/>
            </a:solidFill>
            <a:prstDash val="solid"/>
            <a:round/>
            <a:headEnd type="none" w="sm" len="sm"/>
            <a:tailEnd type="none" w="sm" len="sm"/>
          </a:ln>
        </p:spPr>
      </p:pic>
      <p:pic>
        <p:nvPicPr>
          <p:cNvPr id="461" name="Google Shape;461;g38ca421eb27_1_8" descr="C:\Users\mrhi\Downloads\unnamed (1).jpg"/>
          <p:cNvPicPr preferRelativeResize="0"/>
          <p:nvPr/>
        </p:nvPicPr>
        <p:blipFill rotWithShape="1">
          <a:blip r:embed="rId4">
            <a:alphaModFix/>
          </a:blip>
          <a:srcRect/>
          <a:stretch/>
        </p:blipFill>
        <p:spPr>
          <a:xfrm>
            <a:off x="3117858" y="1571613"/>
            <a:ext cx="2786082" cy="4929223"/>
          </a:xfrm>
          <a:prstGeom prst="rect">
            <a:avLst/>
          </a:prstGeom>
          <a:noFill/>
          <a:ln w="9525" cap="flat" cmpd="sng">
            <a:solidFill>
              <a:schemeClr val="accent1"/>
            </a:solidFill>
            <a:prstDash val="solid"/>
            <a:round/>
            <a:headEnd type="none" w="sm" len="sm"/>
            <a:tailEnd type="none" w="sm" len="sm"/>
          </a:ln>
        </p:spPr>
      </p:pic>
      <p:pic>
        <p:nvPicPr>
          <p:cNvPr id="462" name="Google Shape;462;g38ca421eb27_1_8" descr="C:\Users\mrhi\Downloads\2017092010074_0.jpg"/>
          <p:cNvPicPr preferRelativeResize="0"/>
          <p:nvPr/>
        </p:nvPicPr>
        <p:blipFill rotWithShape="1">
          <a:blip r:embed="rId5">
            <a:alphaModFix/>
          </a:blip>
          <a:srcRect/>
          <a:stretch/>
        </p:blipFill>
        <p:spPr>
          <a:xfrm>
            <a:off x="6046816" y="1571612"/>
            <a:ext cx="2623987" cy="4143405"/>
          </a:xfrm>
          <a:prstGeom prst="rect">
            <a:avLst/>
          </a:prstGeom>
          <a:noFill/>
          <a:ln w="9525" cap="flat" cmpd="sng">
            <a:solidFill>
              <a:schemeClr val="accent1"/>
            </a:solidFill>
            <a:prstDash val="solid"/>
            <a:round/>
            <a:headEnd type="none" w="sm" len="sm"/>
            <a:tailEnd type="none" w="sm" len="sm"/>
          </a:ln>
        </p:spPr>
      </p:pic>
      <p:pic>
        <p:nvPicPr>
          <p:cNvPr id="463" name="Google Shape;463;g38ca421eb27_1_8" descr="C:\Users\mrhi\Downloads\90942050_121503336134514_1701116780782551040_n.jpg"/>
          <p:cNvPicPr preferRelativeResize="0"/>
          <p:nvPr/>
        </p:nvPicPr>
        <p:blipFill rotWithShape="1">
          <a:blip r:embed="rId6">
            <a:alphaModFix/>
          </a:blip>
          <a:srcRect/>
          <a:stretch/>
        </p:blipFill>
        <p:spPr>
          <a:xfrm>
            <a:off x="6332568" y="3929067"/>
            <a:ext cx="2597150" cy="2590800"/>
          </a:xfrm>
          <a:prstGeom prst="rect">
            <a:avLst/>
          </a:prstGeom>
          <a:noFill/>
          <a:ln w="9525" cap="flat" cmpd="sng">
            <a:solidFill>
              <a:schemeClr val="accent1"/>
            </a:solidFill>
            <a:prstDash val="solid"/>
            <a:round/>
            <a:headEnd type="none" w="sm" len="sm"/>
            <a:tailEnd type="none" w="sm" len="sm"/>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g38ca421eb27_1_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3600"/>
              <a:buFont typeface="Malgun Gothic"/>
              <a:buNone/>
            </a:pPr>
            <a:r>
              <a:rPr lang="ko-KR" sz="3600" b="1"/>
              <a:t>AI를 활용한 웹앱 서비스</a:t>
            </a:r>
            <a:endParaRPr sz="3600" b="1"/>
          </a:p>
        </p:txBody>
      </p:sp>
      <p:pic>
        <p:nvPicPr>
          <p:cNvPr id="469" name="Google Shape;469;g38ca421eb27_1_26" title="스크린샷 2025-10-15 오후 3.22.40.png"/>
          <p:cNvPicPr preferRelativeResize="0"/>
          <p:nvPr/>
        </p:nvPicPr>
        <p:blipFill rotWithShape="1">
          <a:blip r:embed="rId3">
            <a:alphaModFix/>
          </a:blip>
          <a:srcRect/>
          <a:stretch/>
        </p:blipFill>
        <p:spPr>
          <a:xfrm>
            <a:off x="1779938" y="1319101"/>
            <a:ext cx="5886924" cy="5372375"/>
          </a:xfrm>
          <a:prstGeom prst="rect">
            <a:avLst/>
          </a:prstGeom>
          <a:noFill/>
          <a:ln>
            <a:noFill/>
          </a:ln>
          <a:effectLst>
            <a:outerShdw blurRad="57150" dist="19050" dir="5400000" algn="bl" rotWithShape="0">
              <a:srgbClr val="000000">
                <a:alpha val="49803"/>
              </a:srgbClr>
            </a:outerShdw>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g38ca421eb27_1_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3600"/>
              <a:buFont typeface="Malgun Gothic"/>
              <a:buNone/>
            </a:pPr>
            <a:r>
              <a:rPr lang="ko-KR" sz="3600" b="1"/>
              <a:t>AI를 활용한 웹 서비스</a:t>
            </a:r>
            <a:endParaRPr sz="3600" b="1"/>
          </a:p>
        </p:txBody>
      </p:sp>
      <p:pic>
        <p:nvPicPr>
          <p:cNvPr id="475" name="Google Shape;475;g38ca421eb27_1_20" title="사진설명_와디즈-AI-개인화-추천-서비스-고도화.jpg"/>
          <p:cNvPicPr preferRelativeResize="0"/>
          <p:nvPr/>
        </p:nvPicPr>
        <p:blipFill rotWithShape="1">
          <a:blip r:embed="rId3">
            <a:alphaModFix/>
          </a:blip>
          <a:srcRect/>
          <a:stretch/>
        </p:blipFill>
        <p:spPr>
          <a:xfrm>
            <a:off x="152400" y="1570038"/>
            <a:ext cx="8839200" cy="4976654"/>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g38ca421eb27_1_3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3600"/>
              <a:buFont typeface="Malgun Gothic"/>
              <a:buNone/>
            </a:pPr>
            <a:r>
              <a:rPr lang="ko-KR" sz="3600" b="1"/>
              <a:t>AI를 활용한 웹 서비스</a:t>
            </a:r>
            <a:endParaRPr sz="3600" b="1"/>
          </a:p>
        </p:txBody>
      </p:sp>
      <p:pic>
        <p:nvPicPr>
          <p:cNvPr id="481" name="Google Shape;481;g38ca421eb27_1_35" title="202302270951302353_l.jpg"/>
          <p:cNvPicPr preferRelativeResize="0"/>
          <p:nvPr/>
        </p:nvPicPr>
        <p:blipFill rotWithShape="1">
          <a:blip r:embed="rId3">
            <a:alphaModFix/>
          </a:blip>
          <a:srcRect/>
          <a:stretch/>
        </p:blipFill>
        <p:spPr>
          <a:xfrm>
            <a:off x="1615283" y="1296526"/>
            <a:ext cx="5913430" cy="5440350"/>
          </a:xfrm>
          <a:prstGeom prst="rect">
            <a:avLst/>
          </a:prstGeom>
          <a:noFill/>
          <a:ln>
            <a:noFill/>
          </a:ln>
          <a:effectLst>
            <a:outerShdw blurRad="57150" dist="19050" dir="5400000" algn="bl" rotWithShape="0">
              <a:srgbClr val="000000">
                <a:alpha val="49803"/>
              </a:srgbClr>
            </a:outerShdw>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g386185d9392_0_3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3600"/>
              <a:buFont typeface="Malgun Gothic"/>
              <a:buNone/>
            </a:pPr>
            <a:r>
              <a:rPr lang="ko-KR" sz="3600" b="1"/>
              <a:t>AI 웹앱 서비스 개발 흐름</a:t>
            </a:r>
            <a:endParaRPr sz="3600" b="1"/>
          </a:p>
        </p:txBody>
      </p:sp>
      <p:pic>
        <p:nvPicPr>
          <p:cNvPr id="487" name="Google Shape;487;g386185d9392_0_318" title="17dee3056f189.jpg"/>
          <p:cNvPicPr preferRelativeResize="0"/>
          <p:nvPr/>
        </p:nvPicPr>
        <p:blipFill rotWithShape="1">
          <a:blip r:embed="rId3">
            <a:alphaModFix/>
          </a:blip>
          <a:srcRect/>
          <a:stretch/>
        </p:blipFill>
        <p:spPr>
          <a:xfrm>
            <a:off x="0" y="1618951"/>
            <a:ext cx="9144000" cy="477516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g386185d9392_0_7" descr="C:\Users\mrhi\Desktop\ML 앱웹과정\이세돌알파고.png"/>
          <p:cNvPicPr preferRelativeResize="0"/>
          <p:nvPr/>
        </p:nvPicPr>
        <p:blipFill rotWithShape="1">
          <a:blip r:embed="rId3">
            <a:alphaModFix/>
          </a:blip>
          <a:srcRect/>
          <a:stretch/>
        </p:blipFill>
        <p:spPr>
          <a:xfrm>
            <a:off x="185833" y="1743076"/>
            <a:ext cx="8815323" cy="4400568"/>
          </a:xfrm>
          <a:prstGeom prst="rect">
            <a:avLst/>
          </a:prstGeom>
          <a:noFill/>
          <a:ln>
            <a:noFill/>
          </a:ln>
        </p:spPr>
      </p:pic>
      <p:sp>
        <p:nvSpPr>
          <p:cNvPr id="131" name="Google Shape;131;g386185d9392_0_7"/>
          <p:cNvSpPr txBox="1"/>
          <p:nvPr/>
        </p:nvSpPr>
        <p:spPr>
          <a:xfrm>
            <a:off x="971600" y="428604"/>
            <a:ext cx="7272900" cy="831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ko-KR" sz="4800" b="0" i="0" u="none" strike="noStrike" cap="none">
                <a:solidFill>
                  <a:schemeClr val="dk1"/>
                </a:solidFill>
                <a:latin typeface="Arial"/>
                <a:ea typeface="Arial"/>
                <a:cs typeface="Arial"/>
                <a:sym typeface="Arial"/>
              </a:rPr>
              <a:t>이세돌 vs 알파고</a:t>
            </a:r>
            <a:endParaRPr sz="4800" b="0" i="0" u="none" strike="noStrike" cap="none">
              <a:solidFill>
                <a:schemeClr val="dk1"/>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g386185d9392_0_327"/>
          <p:cNvSpPr txBox="1"/>
          <p:nvPr/>
        </p:nvSpPr>
        <p:spPr>
          <a:xfrm>
            <a:off x="685848" y="644894"/>
            <a:ext cx="78153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ko-KR" sz="3600" b="0" i="0" u="none" strike="noStrike" cap="none">
                <a:solidFill>
                  <a:schemeClr val="dk1"/>
                </a:solidFill>
                <a:latin typeface="Arial"/>
                <a:ea typeface="Arial"/>
                <a:cs typeface="Arial"/>
                <a:sym typeface="Arial"/>
              </a:rPr>
              <a:t>AI 기술 융합 웹 서비스 개발</a:t>
            </a:r>
            <a:endParaRPr sz="3600" b="0" i="0" u="none" strike="noStrike" cap="none">
              <a:solidFill>
                <a:schemeClr val="dk1"/>
              </a:solidFill>
              <a:latin typeface="Arial"/>
              <a:ea typeface="Arial"/>
              <a:cs typeface="Arial"/>
              <a:sym typeface="Arial"/>
            </a:endParaRPr>
          </a:p>
        </p:txBody>
      </p:sp>
      <p:sp>
        <p:nvSpPr>
          <p:cNvPr id="493" name="Google Shape;493;g386185d9392_0_327"/>
          <p:cNvSpPr txBox="1"/>
          <p:nvPr/>
        </p:nvSpPr>
        <p:spPr>
          <a:xfrm>
            <a:off x="464259" y="1680442"/>
            <a:ext cx="8215500" cy="20319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800"/>
              <a:buFont typeface="Arial"/>
              <a:buNone/>
            </a:pPr>
            <a:r>
              <a:rPr lang="ko-KR" sz="1800" b="0" i="0" u="none" strike="noStrike" cap="none">
                <a:solidFill>
                  <a:schemeClr val="dk1"/>
                </a:solidFill>
                <a:latin typeface="Malgun Gothic"/>
                <a:ea typeface="Malgun Gothic"/>
                <a:cs typeface="Malgun Gothic"/>
                <a:sym typeface="Malgun Gothic"/>
              </a:rPr>
              <a:t>설문, 관찰, ERP, 내부회계시스템, 웹크롤링, 오픈API 활용과 같은 활동으로 고객, 매출, 뉴스, 리뷰, 지역정보 등의 데이터를 수집하고 </a:t>
            </a:r>
            <a:endParaRPr sz="1800" b="0" i="0" u="none" strike="noStrike" cap="none">
              <a:solidFill>
                <a:schemeClr val="dk1"/>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800"/>
              <a:buFont typeface="Arial"/>
              <a:buNone/>
            </a:pPr>
            <a:r>
              <a:rPr lang="ko-KR" sz="1800" b="0" i="0" u="none" strike="noStrike" cap="none">
                <a:solidFill>
                  <a:schemeClr val="dk1"/>
                </a:solidFill>
                <a:latin typeface="Malgun Gothic"/>
                <a:ea typeface="Malgun Gothic"/>
                <a:cs typeface="Malgun Gothic"/>
                <a:sym typeface="Malgun Gothic"/>
              </a:rPr>
              <a:t>이를 파이썬 분석도구를 이용하여 분석하고 문제와 해결방안을 정의하여</a:t>
            </a:r>
            <a:endParaRPr sz="1800" b="0" i="0" u="none" strike="noStrike" cap="none">
              <a:solidFill>
                <a:schemeClr val="dk1"/>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800"/>
              <a:buFont typeface="Arial"/>
              <a:buNone/>
            </a:pPr>
            <a:r>
              <a:rPr lang="ko-KR" sz="1800" b="0" i="0" u="none" strike="noStrike" cap="none">
                <a:solidFill>
                  <a:schemeClr val="dk1"/>
                </a:solidFill>
                <a:latin typeface="Malgun Gothic"/>
                <a:ea typeface="Malgun Gothic"/>
                <a:cs typeface="Malgun Gothic"/>
                <a:sym typeface="Malgun Gothic"/>
              </a:rPr>
              <a:t> AI 라이브러리를 활용한 모델개발을 통해 결과 데이터를 만들고</a:t>
            </a:r>
            <a:endParaRPr sz="1800" b="0" i="0" u="none" strike="noStrike" cap="none">
              <a:solidFill>
                <a:schemeClr val="dk1"/>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800"/>
              <a:buFont typeface="Arial"/>
              <a:buNone/>
            </a:pPr>
            <a:r>
              <a:rPr lang="ko-KR" sz="1800" b="1" i="0" u="none" strike="noStrike" cap="none">
                <a:solidFill>
                  <a:schemeClr val="dk1"/>
                </a:solidFill>
                <a:latin typeface="Malgun Gothic"/>
                <a:ea typeface="Malgun Gothic"/>
                <a:cs typeface="Malgun Gothic"/>
                <a:sym typeface="Malgun Gothic"/>
              </a:rPr>
              <a:t>사용자가 사용하기 편한 형태의 웹 앱 서비스</a:t>
            </a:r>
            <a:r>
              <a:rPr lang="ko-KR" sz="1800" b="0" i="0" u="none" strike="noStrike" cap="none">
                <a:solidFill>
                  <a:schemeClr val="dk1"/>
                </a:solidFill>
                <a:latin typeface="Malgun Gothic"/>
                <a:ea typeface="Malgun Gothic"/>
                <a:cs typeface="Malgun Gothic"/>
                <a:sym typeface="Malgun Gothic"/>
              </a:rPr>
              <a:t> 를 개발하고 배포</a:t>
            </a:r>
            <a:endParaRPr sz="1800" b="0" i="0" u="none" strike="noStrike" cap="none">
              <a:solidFill>
                <a:schemeClr val="dk1"/>
              </a:solidFill>
              <a:latin typeface="Malgun Gothic"/>
              <a:ea typeface="Malgun Gothic"/>
              <a:cs typeface="Malgun Gothic"/>
              <a:sym typeface="Malgun Gothic"/>
            </a:endParaRPr>
          </a:p>
        </p:txBody>
      </p:sp>
      <p:pic>
        <p:nvPicPr>
          <p:cNvPr id="494" name="Google Shape;494;g386185d9392_0_327" title="스크린샷 2025-10-15 오후 4.06.05.png"/>
          <p:cNvPicPr preferRelativeResize="0"/>
          <p:nvPr/>
        </p:nvPicPr>
        <p:blipFill rotWithShape="1">
          <a:blip r:embed="rId3">
            <a:alphaModFix/>
          </a:blip>
          <a:srcRect/>
          <a:stretch/>
        </p:blipFill>
        <p:spPr>
          <a:xfrm>
            <a:off x="152400" y="3864742"/>
            <a:ext cx="8839203" cy="278746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g38ca421eb27_2_18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800"/>
              <a:buFont typeface="Malgun Gothic"/>
              <a:buNone/>
            </a:pPr>
            <a:r>
              <a:rPr lang="ko-KR" sz="2800" b="1"/>
              <a:t>AI/DATA TECH  +  WEB DEV</a:t>
            </a:r>
            <a:endParaRPr sz="2800"/>
          </a:p>
        </p:txBody>
      </p:sp>
      <p:sp>
        <p:nvSpPr>
          <p:cNvPr id="500" name="Google Shape;500;g38ca421eb27_2_185"/>
          <p:cNvSpPr txBox="1"/>
          <p:nvPr/>
        </p:nvSpPr>
        <p:spPr>
          <a:xfrm>
            <a:off x="428596" y="2026499"/>
            <a:ext cx="8072400" cy="10773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1600"/>
              <a:buFont typeface="Arial"/>
              <a:buNone/>
            </a:pPr>
            <a:r>
              <a:rPr lang="ko-KR" sz="1600" b="0" i="0" u="none" strike="noStrike" cap="none">
                <a:solidFill>
                  <a:schemeClr val="dk1"/>
                </a:solidFill>
                <a:latin typeface="Malgun Gothic"/>
                <a:ea typeface="Malgun Gothic"/>
                <a:cs typeface="Malgun Gothic"/>
                <a:sym typeface="Malgun Gothic"/>
              </a:rPr>
              <a:t>파이썬 프로그래밍과 웹개발 기술 학습을 통해 </a:t>
            </a:r>
            <a:endParaRPr sz="1600" b="0" i="0" u="none" strike="noStrike" cap="none">
              <a:solidFill>
                <a:schemeClr val="dk1"/>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600"/>
              <a:buFont typeface="Arial"/>
              <a:buNone/>
            </a:pPr>
            <a:r>
              <a:rPr lang="ko-KR" sz="1600" b="0" i="0" u="none" strike="noStrike" cap="none">
                <a:solidFill>
                  <a:schemeClr val="dk1"/>
                </a:solidFill>
                <a:latin typeface="Malgun Gothic"/>
                <a:ea typeface="Malgun Gothic"/>
                <a:cs typeface="Malgun Gothic"/>
                <a:sym typeface="Malgun Gothic"/>
              </a:rPr>
              <a:t>데이터를 수집 및 분석 할 수 있고 머신러닝, 딥러닝 및 자연어처리와 같은 AI 기술로</a:t>
            </a:r>
            <a:endParaRPr sz="1600" b="0" i="0" u="none" strike="noStrike" cap="none">
              <a:solidFill>
                <a:schemeClr val="dk1"/>
              </a:solidFill>
              <a:latin typeface="Malgun Gothic"/>
              <a:ea typeface="Malgun Gothic"/>
              <a:cs typeface="Malgun Gothic"/>
              <a:sym typeface="Malgun Gothic"/>
            </a:endParaRPr>
          </a:p>
          <a:p>
            <a:pPr marL="0" marR="0" lvl="0" indent="0" algn="ctr" rtl="0">
              <a:lnSpc>
                <a:spcPct val="150000"/>
              </a:lnSpc>
              <a:spcBef>
                <a:spcPts val="0"/>
              </a:spcBef>
              <a:spcAft>
                <a:spcPts val="0"/>
              </a:spcAft>
              <a:buClr>
                <a:srgbClr val="000000"/>
              </a:buClr>
              <a:buSzPts val="1600"/>
              <a:buFont typeface="Arial"/>
              <a:buNone/>
            </a:pPr>
            <a:r>
              <a:rPr lang="ko-KR" sz="1600" b="0" i="0" u="none" strike="noStrike" cap="none">
                <a:solidFill>
                  <a:schemeClr val="dk1"/>
                </a:solidFill>
                <a:latin typeface="Malgun Gothic"/>
                <a:ea typeface="Malgun Gothic"/>
                <a:cs typeface="Malgun Gothic"/>
                <a:sym typeface="Malgun Gothic"/>
              </a:rPr>
              <a:t>사용자의 니즈를 충족하는 웹 서비스를 개발하는 과정</a:t>
            </a:r>
            <a:endParaRPr sz="1600" b="0" i="0" u="none" strike="noStrike" cap="none">
              <a:solidFill>
                <a:schemeClr val="dk1"/>
              </a:solidFill>
              <a:latin typeface="Malgun Gothic"/>
              <a:ea typeface="Malgun Gothic"/>
              <a:cs typeface="Malgun Gothic"/>
              <a:sym typeface="Malgun Gothic"/>
            </a:endParaRPr>
          </a:p>
        </p:txBody>
      </p:sp>
      <p:graphicFrame>
        <p:nvGraphicFramePr>
          <p:cNvPr id="501" name="Google Shape;501;g38ca421eb27_2_185"/>
          <p:cNvGraphicFramePr/>
          <p:nvPr/>
        </p:nvGraphicFramePr>
        <p:xfrm>
          <a:off x="428596" y="3286124"/>
          <a:ext cx="3000000" cy="3000000"/>
        </p:xfrm>
        <a:graphic>
          <a:graphicData uri="http://schemas.openxmlformats.org/drawingml/2006/table">
            <a:tbl>
              <a:tblPr>
                <a:noFill/>
                <a:tableStyleId>{E1256D2F-42F5-4529-9EC1-34A0D190A2C0}</a:tableStyleId>
              </a:tblPr>
              <a:tblGrid>
                <a:gridCol w="1864025">
                  <a:extLst>
                    <a:ext uri="{9D8B030D-6E8A-4147-A177-3AD203B41FA5}">
                      <a16:colId xmlns:a16="http://schemas.microsoft.com/office/drawing/2014/main" val="20000"/>
                    </a:ext>
                  </a:extLst>
                </a:gridCol>
                <a:gridCol w="3097875">
                  <a:extLst>
                    <a:ext uri="{9D8B030D-6E8A-4147-A177-3AD203B41FA5}">
                      <a16:colId xmlns:a16="http://schemas.microsoft.com/office/drawing/2014/main" val="20001"/>
                    </a:ext>
                  </a:extLst>
                </a:gridCol>
                <a:gridCol w="3324925">
                  <a:extLst>
                    <a:ext uri="{9D8B030D-6E8A-4147-A177-3AD203B41FA5}">
                      <a16:colId xmlns:a16="http://schemas.microsoft.com/office/drawing/2014/main" val="20002"/>
                    </a:ext>
                  </a:extLst>
                </a:gridCol>
              </a:tblGrid>
              <a:tr h="711450">
                <a:tc rowSpan="4">
                  <a:txBody>
                    <a:bodyPr/>
                    <a:lstStyle/>
                    <a:p>
                      <a:pPr marL="0" marR="0" lvl="0" indent="0" algn="ctr" rtl="0">
                        <a:lnSpc>
                          <a:spcPct val="160000"/>
                        </a:lnSpc>
                        <a:spcBef>
                          <a:spcPts val="0"/>
                        </a:spcBef>
                        <a:spcAft>
                          <a:spcPts val="0"/>
                        </a:spcAft>
                        <a:buClr>
                          <a:srgbClr val="000000"/>
                        </a:buClr>
                        <a:buSzPts val="1400"/>
                        <a:buFont typeface="Arial"/>
                        <a:buNone/>
                      </a:pPr>
                      <a:r>
                        <a:rPr lang="ko-KR" sz="1400" b="1" u="none" strike="noStrike" cap="none">
                          <a:latin typeface="Malgun Gothic"/>
                          <a:ea typeface="Malgun Gothic"/>
                          <a:cs typeface="Malgun Gothic"/>
                          <a:sym typeface="Malgun Gothic"/>
                        </a:rPr>
                        <a:t>AI/DATA &amp; Web</a:t>
                      </a:r>
                      <a:endParaRPr sz="1400" u="none" strike="noStrike" cap="none"/>
                    </a:p>
                    <a:p>
                      <a:pPr marL="0" marR="0" lvl="0" indent="0" algn="ctr" rtl="0">
                        <a:lnSpc>
                          <a:spcPct val="160000"/>
                        </a:lnSpc>
                        <a:spcBef>
                          <a:spcPts val="0"/>
                        </a:spcBef>
                        <a:spcAft>
                          <a:spcPts val="0"/>
                        </a:spcAft>
                        <a:buClr>
                          <a:srgbClr val="000000"/>
                        </a:buClr>
                        <a:buSzPts val="1400"/>
                        <a:buFont typeface="Arial"/>
                        <a:buNone/>
                      </a:pPr>
                      <a:r>
                        <a:rPr lang="ko-KR" sz="1400" b="1" u="none" strike="noStrike" cap="none">
                          <a:latin typeface="Malgun Gothic"/>
                          <a:ea typeface="Malgun Gothic"/>
                          <a:cs typeface="Malgun Gothic"/>
                          <a:sym typeface="Malgun Gothic"/>
                        </a:rPr>
                        <a:t>Programming</a:t>
                      </a:r>
                      <a:endParaRPr sz="1400" u="none" strike="noStrike" cap="none"/>
                    </a:p>
                  </a:txBody>
                  <a:tcPr marL="59150" marR="59150" marT="16350" marB="16350" anchor="ctr">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just" rtl="0">
                        <a:lnSpc>
                          <a:spcPct val="160000"/>
                        </a:lnSpc>
                        <a:spcBef>
                          <a:spcPts val="0"/>
                        </a:spcBef>
                        <a:spcAft>
                          <a:spcPts val="0"/>
                        </a:spcAft>
                        <a:buClr>
                          <a:srgbClr val="000000"/>
                        </a:buClr>
                        <a:buSzPts val="1400"/>
                        <a:buFont typeface="Arial"/>
                        <a:buNone/>
                      </a:pPr>
                      <a:r>
                        <a:rPr lang="ko-KR" sz="1400" b="1" u="none" strike="noStrike" cap="none">
                          <a:solidFill>
                            <a:srgbClr val="000000"/>
                          </a:solidFill>
                          <a:latin typeface="Malgun Gothic"/>
                          <a:ea typeface="Malgun Gothic"/>
                          <a:cs typeface="Malgun Gothic"/>
                          <a:sym typeface="Malgun Gothic"/>
                        </a:rPr>
                        <a:t>Part1. </a:t>
                      </a:r>
                      <a:r>
                        <a:rPr lang="ko-KR" sz="1400" b="1" u="none" strike="noStrike" cap="none">
                          <a:latin typeface="Malgun Gothic"/>
                          <a:ea typeface="Malgun Gothic"/>
                          <a:cs typeface="Malgun Gothic"/>
                          <a:sym typeface="Malgun Gothic"/>
                        </a:rPr>
                        <a:t>파이썬 프로그래밍 기초</a:t>
                      </a:r>
                      <a:endParaRPr sz="1400" u="none" strike="noStrike" cap="none">
                        <a:solidFill>
                          <a:srgbClr val="000000"/>
                        </a:solidFill>
                      </a:endParaRPr>
                    </a:p>
                  </a:txBody>
                  <a:tcPr marL="59150" marR="59150" marT="16350" marB="16350" anchor="ctr">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solidFill>
                      <a:srgbClr val="F3F3F3"/>
                    </a:solidFill>
                  </a:tcPr>
                </a:tc>
                <a:tc>
                  <a:txBody>
                    <a:bodyPr/>
                    <a:lstStyle/>
                    <a:p>
                      <a:pPr marL="0" marR="0" lvl="0" indent="0" algn="just" rtl="0">
                        <a:lnSpc>
                          <a:spcPct val="160000"/>
                        </a:lnSpc>
                        <a:spcBef>
                          <a:spcPts val="0"/>
                        </a:spcBef>
                        <a:spcAft>
                          <a:spcPts val="0"/>
                        </a:spcAft>
                        <a:buClr>
                          <a:srgbClr val="000000"/>
                        </a:buClr>
                        <a:buSzPts val="1400"/>
                        <a:buFont typeface="Arial"/>
                        <a:buNone/>
                      </a:pPr>
                      <a:r>
                        <a:rPr lang="ko-KR" sz="1400" b="1" u="none" strike="noStrike" cap="none">
                          <a:solidFill>
                            <a:srgbClr val="000000"/>
                          </a:solidFill>
                          <a:latin typeface="Malgun Gothic"/>
                          <a:ea typeface="Malgun Gothic"/>
                          <a:cs typeface="Malgun Gothic"/>
                          <a:sym typeface="Malgun Gothic"/>
                        </a:rPr>
                        <a:t>Part2. 웹앱</a:t>
                      </a:r>
                      <a:r>
                        <a:rPr lang="ko-KR" sz="1400" b="1" u="none" strike="noStrike" cap="none">
                          <a:solidFill>
                            <a:srgbClr val="000000"/>
                          </a:solidFill>
                        </a:rPr>
                        <a:t> </a:t>
                      </a:r>
                      <a:r>
                        <a:rPr lang="ko-KR" sz="1400" b="1" u="none" strike="noStrike" cap="none">
                          <a:solidFill>
                            <a:srgbClr val="000000"/>
                          </a:solidFill>
                          <a:latin typeface="Malgun Gothic"/>
                          <a:ea typeface="Malgun Gothic"/>
                          <a:cs typeface="Malgun Gothic"/>
                          <a:sym typeface="Malgun Gothic"/>
                        </a:rPr>
                        <a:t>프로그래밍</a:t>
                      </a:r>
                      <a:endParaRPr sz="1400" u="none" strike="noStrike" cap="none">
                        <a:solidFill>
                          <a:srgbClr val="000000"/>
                        </a:solidFill>
                      </a:endParaRPr>
                    </a:p>
                  </a:txBody>
                  <a:tcPr marL="59150" marR="59150" marT="16350" marB="16350" anchor="ctr">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solidFill>
                      <a:srgbClr val="F3F3F3"/>
                    </a:solidFill>
                  </a:tcPr>
                </a:tc>
                <a:extLst>
                  <a:ext uri="{0D108BD9-81ED-4DB2-BD59-A6C34878D82A}">
                    <a16:rowId xmlns:a16="http://schemas.microsoft.com/office/drawing/2014/main" val="10000"/>
                  </a:ext>
                </a:extLst>
              </a:tr>
              <a:tr h="932600">
                <a:tc vMerge="1">
                  <a:txBody>
                    <a:bodyPr/>
                    <a:lstStyle/>
                    <a:p>
                      <a:endParaRPr lang="ko-KR"/>
                    </a:p>
                  </a:txBody>
                  <a:tcPr/>
                </a:tc>
                <a:tc>
                  <a:txBody>
                    <a:bodyPr/>
                    <a:lstStyle/>
                    <a:p>
                      <a:pPr marL="0" marR="0" lvl="0" indent="0" algn="just" rtl="0">
                        <a:lnSpc>
                          <a:spcPct val="160000"/>
                        </a:lnSpc>
                        <a:spcBef>
                          <a:spcPts val="0"/>
                        </a:spcBef>
                        <a:spcAft>
                          <a:spcPts val="0"/>
                        </a:spcAft>
                        <a:buClr>
                          <a:srgbClr val="000000"/>
                        </a:buClr>
                        <a:buSzPts val="1200"/>
                        <a:buFont typeface="Arial"/>
                        <a:buNone/>
                      </a:pPr>
                      <a:r>
                        <a:rPr lang="ko-KR" sz="1200" u="none" strike="noStrike" cap="none">
                          <a:solidFill>
                            <a:schemeClr val="dk1"/>
                          </a:solidFill>
                        </a:rPr>
                        <a:t>∘ </a:t>
                      </a:r>
                      <a:r>
                        <a:rPr lang="ko-KR" sz="1200" u="none" strike="noStrike" cap="none">
                          <a:solidFill>
                            <a:schemeClr val="dk1"/>
                          </a:solidFill>
                          <a:latin typeface="Malgun Gothic"/>
                          <a:ea typeface="Malgun Gothic"/>
                          <a:cs typeface="Malgun Gothic"/>
                          <a:sym typeface="Malgun Gothic"/>
                        </a:rPr>
                        <a:t>CS / 프로그래밍 기초 </a:t>
                      </a:r>
                      <a:endParaRPr sz="1600" u="none" strike="noStrike" cap="none">
                        <a:solidFill>
                          <a:schemeClr val="dk1"/>
                        </a:solidFill>
                      </a:endParaRPr>
                    </a:p>
                    <a:p>
                      <a:pPr marL="0" marR="0" lvl="0" indent="0" algn="just" rtl="0">
                        <a:lnSpc>
                          <a:spcPct val="160000"/>
                        </a:lnSpc>
                        <a:spcBef>
                          <a:spcPts val="0"/>
                        </a:spcBef>
                        <a:spcAft>
                          <a:spcPts val="0"/>
                        </a:spcAft>
                        <a:buClr>
                          <a:srgbClr val="000000"/>
                        </a:buClr>
                        <a:buSzPts val="1200"/>
                        <a:buFont typeface="Arial"/>
                        <a:buNone/>
                      </a:pPr>
                      <a:r>
                        <a:rPr lang="ko-KR" sz="1200" u="none" strike="noStrike" cap="none">
                          <a:solidFill>
                            <a:schemeClr val="dk1"/>
                          </a:solidFill>
                        </a:rPr>
                        <a:t>∘ </a:t>
                      </a:r>
                      <a:r>
                        <a:rPr lang="ko-KR" sz="1200" u="none" strike="noStrike" cap="none">
                          <a:solidFill>
                            <a:schemeClr val="dk1"/>
                          </a:solidFill>
                          <a:latin typeface="Malgun Gothic"/>
                          <a:ea typeface="Malgun Gothic"/>
                          <a:cs typeface="Malgun Gothic"/>
                          <a:sym typeface="Malgun Gothic"/>
                        </a:rPr>
                        <a:t>PYTHON 기본문법</a:t>
                      </a:r>
                      <a:endParaRPr sz="1200" u="none" strike="noStrike" cap="none">
                        <a:solidFill>
                          <a:schemeClr val="dk1"/>
                        </a:solidFill>
                        <a:latin typeface="Malgun Gothic"/>
                        <a:ea typeface="Malgun Gothic"/>
                        <a:cs typeface="Malgun Gothic"/>
                        <a:sym typeface="Malgun Gothic"/>
                      </a:endParaRPr>
                    </a:p>
                    <a:p>
                      <a:pPr marL="0" marR="0" lvl="0" indent="0" algn="just" rtl="0">
                        <a:lnSpc>
                          <a:spcPct val="160000"/>
                        </a:lnSpc>
                        <a:spcBef>
                          <a:spcPts val="0"/>
                        </a:spcBef>
                        <a:spcAft>
                          <a:spcPts val="0"/>
                        </a:spcAft>
                        <a:buClr>
                          <a:schemeClr val="dk1"/>
                        </a:buClr>
                        <a:buSzPts val="1200"/>
                        <a:buFont typeface="Arial"/>
                        <a:buNone/>
                      </a:pPr>
                      <a:r>
                        <a:rPr lang="ko-KR" sz="1200" u="none" strike="noStrike" cap="none">
                          <a:solidFill>
                            <a:schemeClr val="dk1"/>
                          </a:solidFill>
                        </a:rPr>
                        <a:t>∘ </a:t>
                      </a:r>
                      <a:r>
                        <a:rPr lang="ko-KR" sz="1200" u="none" strike="noStrike" cap="none">
                          <a:solidFill>
                            <a:schemeClr val="dk1"/>
                          </a:solidFill>
                          <a:latin typeface="Malgun Gothic"/>
                          <a:ea typeface="Malgun Gothic"/>
                          <a:cs typeface="Malgun Gothic"/>
                          <a:sym typeface="Malgun Gothic"/>
                        </a:rPr>
                        <a:t>데이터분석, ED</a:t>
                      </a:r>
                      <a:r>
                        <a:rPr lang="ko-KR" sz="1200">
                          <a:solidFill>
                            <a:schemeClr val="dk1"/>
                          </a:solidFill>
                          <a:latin typeface="Malgun Gothic"/>
                          <a:ea typeface="Malgun Gothic"/>
                          <a:cs typeface="Malgun Gothic"/>
                          <a:sym typeface="Malgun Gothic"/>
                        </a:rPr>
                        <a:t>A</a:t>
                      </a:r>
                      <a:r>
                        <a:rPr lang="ko-KR" sz="1200" u="none" strike="noStrike" cap="none">
                          <a:solidFill>
                            <a:schemeClr val="dk1"/>
                          </a:solidFill>
                          <a:latin typeface="Malgun Gothic"/>
                          <a:ea typeface="Malgun Gothic"/>
                          <a:cs typeface="Malgun Gothic"/>
                          <a:sym typeface="Malgun Gothic"/>
                        </a:rPr>
                        <a:t> / NumPy / Pandas</a:t>
                      </a:r>
                      <a:endParaRPr sz="1200" u="none" strike="noStrike" cap="none">
                        <a:solidFill>
                          <a:schemeClr val="dk1"/>
                        </a:solidFill>
                      </a:endParaRPr>
                    </a:p>
                  </a:txBody>
                  <a:tcPr marL="59150" marR="59150" marT="16350" marB="16350" anchor="ctr">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just" rtl="0">
                        <a:lnSpc>
                          <a:spcPct val="160000"/>
                        </a:lnSpc>
                        <a:spcBef>
                          <a:spcPts val="0"/>
                        </a:spcBef>
                        <a:spcAft>
                          <a:spcPts val="0"/>
                        </a:spcAft>
                        <a:buClr>
                          <a:srgbClr val="000000"/>
                        </a:buClr>
                        <a:buSzPts val="1200"/>
                        <a:buFont typeface="Arial"/>
                        <a:buNone/>
                      </a:pPr>
                      <a:r>
                        <a:rPr lang="ko-KR" sz="1200" u="none" strike="noStrike" cap="none">
                          <a:solidFill>
                            <a:srgbClr val="000000"/>
                          </a:solidFill>
                        </a:rPr>
                        <a:t>∘ </a:t>
                      </a:r>
                      <a:r>
                        <a:rPr lang="ko-KR" sz="1200" u="none" strike="noStrike" cap="none">
                          <a:solidFill>
                            <a:srgbClr val="000000"/>
                          </a:solidFill>
                          <a:latin typeface="Malgun Gothic"/>
                          <a:ea typeface="Malgun Gothic"/>
                          <a:cs typeface="Malgun Gothic"/>
                          <a:sym typeface="Malgun Gothic"/>
                        </a:rPr>
                        <a:t>HTML / CSS / JAVASCRIPT</a:t>
                      </a:r>
                      <a:endParaRPr sz="1600" u="none" strike="noStrike" cap="none">
                        <a:solidFill>
                          <a:srgbClr val="000000"/>
                        </a:solidFill>
                      </a:endParaRPr>
                    </a:p>
                    <a:p>
                      <a:pPr marL="0" marR="0" lvl="0" indent="0" algn="just" rtl="0">
                        <a:lnSpc>
                          <a:spcPct val="160000"/>
                        </a:lnSpc>
                        <a:spcBef>
                          <a:spcPts val="0"/>
                        </a:spcBef>
                        <a:spcAft>
                          <a:spcPts val="0"/>
                        </a:spcAft>
                        <a:buClr>
                          <a:srgbClr val="000000"/>
                        </a:buClr>
                        <a:buSzPts val="1200"/>
                        <a:buFont typeface="Arial"/>
                        <a:buNone/>
                      </a:pPr>
                      <a:r>
                        <a:rPr lang="ko-KR" sz="1200" u="none" strike="noStrike" cap="none">
                          <a:solidFill>
                            <a:srgbClr val="000000"/>
                          </a:solidFill>
                        </a:rPr>
                        <a:t>∘ </a:t>
                      </a:r>
                      <a:r>
                        <a:rPr lang="ko-KR" sz="1200" u="none" strike="noStrike" cap="none">
                          <a:solidFill>
                            <a:schemeClr val="dk1"/>
                          </a:solidFill>
                        </a:rPr>
                        <a:t>웹 </a:t>
                      </a:r>
                      <a:r>
                        <a:rPr lang="ko-KR" sz="1200" u="none" strike="noStrike" cap="none">
                          <a:solidFill>
                            <a:schemeClr val="dk1"/>
                          </a:solidFill>
                          <a:latin typeface="Malgun Gothic"/>
                          <a:ea typeface="Malgun Gothic"/>
                          <a:cs typeface="Malgun Gothic"/>
                          <a:sym typeface="Malgun Gothic"/>
                        </a:rPr>
                        <a:t>DB 연동/ </a:t>
                      </a:r>
                      <a:r>
                        <a:rPr lang="ko-KR" sz="1200" u="none" strike="noStrike" cap="none">
                          <a:solidFill>
                            <a:srgbClr val="000000"/>
                          </a:solidFill>
                        </a:rPr>
                        <a:t>REACT</a:t>
                      </a:r>
                      <a:endParaRPr sz="1200" u="none" strike="noStrike" cap="none">
                        <a:solidFill>
                          <a:srgbClr val="000000"/>
                        </a:solidFill>
                        <a:latin typeface="Malgun Gothic"/>
                        <a:ea typeface="Malgun Gothic"/>
                        <a:cs typeface="Malgun Gothic"/>
                        <a:sym typeface="Malgun Gothic"/>
                      </a:endParaRPr>
                    </a:p>
                    <a:p>
                      <a:pPr marL="0" marR="0" lvl="0" indent="0" algn="just" rtl="0">
                        <a:lnSpc>
                          <a:spcPct val="160000"/>
                        </a:lnSpc>
                        <a:spcBef>
                          <a:spcPts val="0"/>
                        </a:spcBef>
                        <a:spcAft>
                          <a:spcPts val="0"/>
                        </a:spcAft>
                        <a:buClr>
                          <a:srgbClr val="000000"/>
                        </a:buClr>
                        <a:buSzPts val="1200"/>
                        <a:buFont typeface="Arial"/>
                        <a:buNone/>
                      </a:pPr>
                      <a:r>
                        <a:rPr lang="ko-KR" sz="1200" u="none" strike="noStrike" cap="none">
                          <a:solidFill>
                            <a:srgbClr val="000000"/>
                          </a:solidFill>
                        </a:rPr>
                        <a:t>∘ </a:t>
                      </a:r>
                      <a:r>
                        <a:rPr lang="ko-KR" sz="1200" u="none" strike="noStrike" cap="none">
                          <a:solidFill>
                            <a:srgbClr val="000000"/>
                          </a:solidFill>
                          <a:latin typeface="Malgun Gothic"/>
                          <a:ea typeface="Malgun Gothic"/>
                          <a:cs typeface="Malgun Gothic"/>
                          <a:sym typeface="Malgun Gothic"/>
                        </a:rPr>
                        <a:t>웹앱</a:t>
                      </a:r>
                      <a:r>
                        <a:rPr lang="ko-KR" sz="1200" u="none" strike="noStrike" cap="none">
                          <a:solidFill>
                            <a:srgbClr val="000000"/>
                          </a:solidFill>
                        </a:rPr>
                        <a:t> </a:t>
                      </a:r>
                      <a:r>
                        <a:rPr lang="ko-KR" sz="1200" u="none" strike="noStrike" cap="none">
                          <a:latin typeface="Malgun Gothic"/>
                          <a:ea typeface="Malgun Gothic"/>
                          <a:cs typeface="Malgun Gothic"/>
                          <a:sym typeface="Malgun Gothic"/>
                        </a:rPr>
                        <a:t>개인 or 팀 프로젝트</a:t>
                      </a:r>
                      <a:endParaRPr sz="1600" u="none" strike="noStrike" cap="none">
                        <a:solidFill>
                          <a:srgbClr val="000000"/>
                        </a:solidFill>
                      </a:endParaRPr>
                    </a:p>
                  </a:txBody>
                  <a:tcPr marL="59150" marR="59150" marT="16350" marB="16350" anchor="ctr">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1"/>
                  </a:ext>
                </a:extLst>
              </a:tr>
              <a:tr h="675225">
                <a:tc vMerge="1">
                  <a:txBody>
                    <a:bodyPr/>
                    <a:lstStyle/>
                    <a:p>
                      <a:endParaRPr lang="ko-KR"/>
                    </a:p>
                  </a:txBody>
                  <a:tcPr/>
                </a:tc>
                <a:tc>
                  <a:txBody>
                    <a:bodyPr/>
                    <a:lstStyle/>
                    <a:p>
                      <a:pPr marL="0" marR="0" lvl="0" indent="0" algn="just" rtl="0">
                        <a:lnSpc>
                          <a:spcPct val="160000"/>
                        </a:lnSpc>
                        <a:spcBef>
                          <a:spcPts val="0"/>
                        </a:spcBef>
                        <a:spcAft>
                          <a:spcPts val="0"/>
                        </a:spcAft>
                        <a:buClr>
                          <a:srgbClr val="000000"/>
                        </a:buClr>
                        <a:buSzPts val="1400"/>
                        <a:buFont typeface="Arial"/>
                        <a:buNone/>
                      </a:pPr>
                      <a:r>
                        <a:rPr lang="ko-KR" sz="1400" b="1" u="none" strike="noStrike" cap="none">
                          <a:solidFill>
                            <a:srgbClr val="000000"/>
                          </a:solidFill>
                          <a:latin typeface="Malgun Gothic"/>
                          <a:ea typeface="Malgun Gothic"/>
                          <a:cs typeface="Malgun Gothic"/>
                          <a:sym typeface="Malgun Gothic"/>
                        </a:rPr>
                        <a:t>Part</a:t>
                      </a:r>
                      <a:r>
                        <a:rPr lang="ko-KR" sz="1400" b="1" u="none" strike="noStrike" cap="none">
                          <a:latin typeface="Malgun Gothic"/>
                          <a:ea typeface="Malgun Gothic"/>
                          <a:cs typeface="Malgun Gothic"/>
                          <a:sym typeface="Malgun Gothic"/>
                        </a:rPr>
                        <a:t>3</a:t>
                      </a:r>
                      <a:r>
                        <a:rPr lang="ko-KR" sz="1400" b="1" u="none" strike="noStrike" cap="none">
                          <a:solidFill>
                            <a:srgbClr val="000000"/>
                          </a:solidFill>
                          <a:latin typeface="Malgun Gothic"/>
                          <a:ea typeface="Malgun Gothic"/>
                          <a:cs typeface="Malgun Gothic"/>
                          <a:sym typeface="Malgun Gothic"/>
                        </a:rPr>
                        <a:t>. </a:t>
                      </a:r>
                      <a:r>
                        <a:rPr lang="ko-KR" sz="1400" b="1" u="none" strike="noStrike" cap="none">
                          <a:latin typeface="Malgun Gothic"/>
                          <a:ea typeface="Malgun Gothic"/>
                          <a:cs typeface="Malgun Gothic"/>
                          <a:sym typeface="Malgun Gothic"/>
                        </a:rPr>
                        <a:t>데이터분석 / AI</a:t>
                      </a:r>
                      <a:endParaRPr sz="1200" u="none" strike="noStrike" cap="none">
                        <a:solidFill>
                          <a:srgbClr val="000000"/>
                        </a:solidFill>
                      </a:endParaRPr>
                    </a:p>
                  </a:txBody>
                  <a:tcPr marL="59150" marR="59150" marT="16350" marB="16350" anchor="ctr">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solidFill>
                      <a:srgbClr val="F3F3F3"/>
                    </a:solidFill>
                  </a:tcPr>
                </a:tc>
                <a:tc>
                  <a:txBody>
                    <a:bodyPr/>
                    <a:lstStyle/>
                    <a:p>
                      <a:pPr marL="0" marR="0" lvl="0" indent="0" algn="just" rtl="0">
                        <a:lnSpc>
                          <a:spcPct val="160000"/>
                        </a:lnSpc>
                        <a:spcBef>
                          <a:spcPts val="0"/>
                        </a:spcBef>
                        <a:spcAft>
                          <a:spcPts val="0"/>
                        </a:spcAft>
                        <a:buClr>
                          <a:srgbClr val="000000"/>
                        </a:buClr>
                        <a:buSzPts val="1400"/>
                        <a:buFont typeface="Arial"/>
                        <a:buNone/>
                      </a:pPr>
                      <a:r>
                        <a:rPr lang="ko-KR" sz="1400" b="1" u="none" strike="noStrike" cap="none">
                          <a:solidFill>
                            <a:srgbClr val="000000"/>
                          </a:solidFill>
                          <a:latin typeface="Malgun Gothic"/>
                          <a:ea typeface="Malgun Gothic"/>
                          <a:cs typeface="Malgun Gothic"/>
                          <a:sym typeface="Malgun Gothic"/>
                        </a:rPr>
                        <a:t>Part</a:t>
                      </a:r>
                      <a:r>
                        <a:rPr lang="ko-KR" sz="1400" b="1" u="none" strike="noStrike" cap="none">
                          <a:latin typeface="Malgun Gothic"/>
                          <a:ea typeface="Malgun Gothic"/>
                          <a:cs typeface="Malgun Gothic"/>
                          <a:sym typeface="Malgun Gothic"/>
                        </a:rPr>
                        <a:t>4</a:t>
                      </a:r>
                      <a:r>
                        <a:rPr lang="ko-KR" sz="1400" b="1" u="none" strike="noStrike" cap="none">
                          <a:solidFill>
                            <a:srgbClr val="000000"/>
                          </a:solidFill>
                          <a:latin typeface="Malgun Gothic"/>
                          <a:ea typeface="Malgun Gothic"/>
                          <a:cs typeface="Malgun Gothic"/>
                          <a:sym typeface="Malgun Gothic"/>
                        </a:rPr>
                        <a:t>. </a:t>
                      </a:r>
                      <a:r>
                        <a:rPr lang="ko-KR" sz="1400" b="1" u="none" strike="noStrike" cap="none">
                          <a:latin typeface="Malgun Gothic"/>
                          <a:ea typeface="Malgun Gothic"/>
                          <a:cs typeface="Malgun Gothic"/>
                          <a:sym typeface="Malgun Gothic"/>
                        </a:rPr>
                        <a:t>종합 프로젝트</a:t>
                      </a:r>
                      <a:endParaRPr sz="1200" u="none" strike="noStrike" cap="none">
                        <a:solidFill>
                          <a:srgbClr val="000000"/>
                        </a:solidFill>
                      </a:endParaRPr>
                    </a:p>
                  </a:txBody>
                  <a:tcPr marL="59150" marR="59150" marT="16350" marB="16350" anchor="ctr">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solidFill>
                      <a:srgbClr val="F3F3F3"/>
                    </a:solidFill>
                  </a:tcPr>
                </a:tc>
                <a:extLst>
                  <a:ext uri="{0D108BD9-81ED-4DB2-BD59-A6C34878D82A}">
                    <a16:rowId xmlns:a16="http://schemas.microsoft.com/office/drawing/2014/main" val="10002"/>
                  </a:ext>
                </a:extLst>
              </a:tr>
              <a:tr h="947725">
                <a:tc vMerge="1">
                  <a:txBody>
                    <a:bodyPr/>
                    <a:lstStyle/>
                    <a:p>
                      <a:endParaRPr lang="ko-KR"/>
                    </a:p>
                  </a:txBody>
                  <a:tcPr/>
                </a:tc>
                <a:tc>
                  <a:txBody>
                    <a:bodyPr/>
                    <a:lstStyle/>
                    <a:p>
                      <a:pPr marL="0" marR="0" lvl="0" indent="0" algn="just" rtl="0">
                        <a:lnSpc>
                          <a:spcPct val="160000"/>
                        </a:lnSpc>
                        <a:spcBef>
                          <a:spcPts val="0"/>
                        </a:spcBef>
                        <a:spcAft>
                          <a:spcPts val="0"/>
                        </a:spcAft>
                        <a:buClr>
                          <a:schemeClr val="dk1"/>
                        </a:buClr>
                        <a:buSzPts val="1200"/>
                        <a:buFont typeface="Arial"/>
                        <a:buNone/>
                      </a:pPr>
                      <a:r>
                        <a:rPr lang="ko-KR" sz="1200" u="none" strike="noStrike" cap="none">
                          <a:solidFill>
                            <a:schemeClr val="dk1"/>
                          </a:solidFill>
                        </a:rPr>
                        <a:t>∘ </a:t>
                      </a:r>
                      <a:r>
                        <a:rPr lang="ko-KR" sz="1200" u="none" strike="noStrike" cap="none">
                          <a:solidFill>
                            <a:schemeClr val="dk1"/>
                          </a:solidFill>
                          <a:latin typeface="Malgun Gothic"/>
                          <a:ea typeface="Malgun Gothic"/>
                          <a:cs typeface="Malgun Gothic"/>
                          <a:sym typeface="Malgun Gothic"/>
                        </a:rPr>
                        <a:t>데이터분석 / 머신러닝 / 딥러닝 / NLP</a:t>
                      </a:r>
                      <a:endParaRPr sz="1600" u="none" strike="noStrike" cap="none">
                        <a:solidFill>
                          <a:schemeClr val="dk1"/>
                        </a:solidFill>
                      </a:endParaRPr>
                    </a:p>
                    <a:p>
                      <a:pPr marL="0" marR="0" lvl="0" indent="0" algn="just" rtl="0">
                        <a:lnSpc>
                          <a:spcPct val="160000"/>
                        </a:lnSpc>
                        <a:spcBef>
                          <a:spcPts val="0"/>
                        </a:spcBef>
                        <a:spcAft>
                          <a:spcPts val="0"/>
                        </a:spcAft>
                        <a:buClr>
                          <a:schemeClr val="dk1"/>
                        </a:buClr>
                        <a:buSzPts val="1200"/>
                        <a:buFont typeface="Arial"/>
                        <a:buNone/>
                      </a:pPr>
                      <a:r>
                        <a:rPr lang="ko-KR" sz="1200" u="none" strike="noStrike" cap="none">
                          <a:solidFill>
                            <a:schemeClr val="dk1"/>
                          </a:solidFill>
                        </a:rPr>
                        <a:t>∘ </a:t>
                      </a:r>
                      <a:r>
                        <a:rPr lang="ko-KR" sz="1200" u="none" strike="noStrike" cap="none">
                          <a:solidFill>
                            <a:schemeClr val="dk1"/>
                          </a:solidFill>
                          <a:latin typeface="Malgun Gothic"/>
                          <a:ea typeface="Malgun Gothic"/>
                          <a:cs typeface="Malgun Gothic"/>
                          <a:sym typeface="Malgun Gothic"/>
                        </a:rPr>
                        <a:t>Chat GPT Open AI API / RAG / 랭체인</a:t>
                      </a:r>
                      <a:endParaRPr sz="1200" u="none" strike="noStrike" cap="none">
                        <a:solidFill>
                          <a:schemeClr val="dk1"/>
                        </a:solidFill>
                        <a:latin typeface="Malgun Gothic"/>
                        <a:ea typeface="Malgun Gothic"/>
                        <a:cs typeface="Malgun Gothic"/>
                        <a:sym typeface="Malgun Gothic"/>
                      </a:endParaRPr>
                    </a:p>
                    <a:p>
                      <a:pPr marL="0" marR="0" lvl="0" indent="0" algn="just" rtl="0">
                        <a:lnSpc>
                          <a:spcPct val="160000"/>
                        </a:lnSpc>
                        <a:spcBef>
                          <a:spcPts val="0"/>
                        </a:spcBef>
                        <a:spcAft>
                          <a:spcPts val="0"/>
                        </a:spcAft>
                        <a:buClr>
                          <a:schemeClr val="dk1"/>
                        </a:buClr>
                        <a:buSzPts val="1200"/>
                        <a:buFont typeface="Arial"/>
                        <a:buNone/>
                      </a:pPr>
                      <a:r>
                        <a:rPr lang="ko-KR" sz="1200" u="none" strike="noStrike" cap="none">
                          <a:solidFill>
                            <a:schemeClr val="dk1"/>
                          </a:solidFill>
                        </a:rPr>
                        <a:t>∘ </a:t>
                      </a:r>
                      <a:r>
                        <a:rPr lang="ko-KR" sz="1200" u="none" strike="noStrike" cap="none">
                          <a:solidFill>
                            <a:schemeClr val="dk1"/>
                          </a:solidFill>
                          <a:latin typeface="Malgun Gothic"/>
                          <a:ea typeface="Malgun Gothic"/>
                          <a:cs typeface="Malgun Gothic"/>
                          <a:sym typeface="Malgun Gothic"/>
                        </a:rPr>
                        <a:t>데이터 분석 모델 개발 팀 프로젝트</a:t>
                      </a:r>
                      <a:endParaRPr sz="1200" u="none" strike="noStrike" cap="none"/>
                    </a:p>
                  </a:txBody>
                  <a:tcPr marL="59150" marR="59150" marT="16350" marB="16350" anchor="ctr">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just" rtl="0">
                        <a:lnSpc>
                          <a:spcPct val="160000"/>
                        </a:lnSpc>
                        <a:spcBef>
                          <a:spcPts val="0"/>
                        </a:spcBef>
                        <a:spcAft>
                          <a:spcPts val="0"/>
                        </a:spcAft>
                        <a:buClr>
                          <a:schemeClr val="dk1"/>
                        </a:buClr>
                        <a:buSzPts val="1100"/>
                        <a:buFont typeface="Arial"/>
                        <a:buNone/>
                      </a:pPr>
                      <a:r>
                        <a:rPr lang="ko-KR" sz="1200" u="none" strike="noStrike" cap="none">
                          <a:solidFill>
                            <a:schemeClr val="dk1"/>
                          </a:solidFill>
                        </a:rPr>
                        <a:t>∘ </a:t>
                      </a:r>
                      <a:r>
                        <a:rPr lang="ko-KR" sz="1200" u="none" strike="noStrike" cap="none">
                          <a:solidFill>
                            <a:schemeClr val="dk1"/>
                          </a:solidFill>
                          <a:latin typeface="Malgun Gothic"/>
                          <a:ea typeface="Malgun Gothic"/>
                          <a:cs typeface="Malgun Gothic"/>
                          <a:sym typeface="Malgun Gothic"/>
                        </a:rPr>
                        <a:t>AI 기술 활용 웹앱 서비스 기획 및 개발</a:t>
                      </a:r>
                      <a:endParaRPr sz="1600" u="none" strike="noStrike" cap="none">
                        <a:solidFill>
                          <a:schemeClr val="dk1"/>
                        </a:solidFill>
                      </a:endParaRPr>
                    </a:p>
                    <a:p>
                      <a:pPr marL="0" marR="0" lvl="0" indent="0" algn="just" rtl="0">
                        <a:lnSpc>
                          <a:spcPct val="160000"/>
                        </a:lnSpc>
                        <a:spcBef>
                          <a:spcPts val="0"/>
                        </a:spcBef>
                        <a:spcAft>
                          <a:spcPts val="0"/>
                        </a:spcAft>
                        <a:buClr>
                          <a:schemeClr val="dk1"/>
                        </a:buClr>
                        <a:buSzPts val="1100"/>
                        <a:buFont typeface="Arial"/>
                        <a:buNone/>
                      </a:pPr>
                      <a:r>
                        <a:rPr lang="ko-KR" sz="1200" u="none" strike="noStrike" cap="none">
                          <a:solidFill>
                            <a:schemeClr val="dk1"/>
                          </a:solidFill>
                        </a:rPr>
                        <a:t>∘ </a:t>
                      </a:r>
                      <a:r>
                        <a:rPr lang="ko-KR" sz="1200" u="none" strike="noStrike" cap="none">
                          <a:solidFill>
                            <a:schemeClr val="dk1"/>
                          </a:solidFill>
                          <a:latin typeface="Malgun Gothic"/>
                          <a:ea typeface="Malgun Gothic"/>
                          <a:cs typeface="Malgun Gothic"/>
                          <a:sym typeface="Malgun Gothic"/>
                        </a:rPr>
                        <a:t>주제선정 / 기획서 / PRD / 스토리보드</a:t>
                      </a:r>
                      <a:endParaRPr sz="1200" u="none" strike="noStrike" cap="none">
                        <a:solidFill>
                          <a:schemeClr val="dk1"/>
                        </a:solidFill>
                        <a:latin typeface="Malgun Gothic"/>
                        <a:ea typeface="Malgun Gothic"/>
                        <a:cs typeface="Malgun Gothic"/>
                        <a:sym typeface="Malgun Gothic"/>
                      </a:endParaRPr>
                    </a:p>
                    <a:p>
                      <a:pPr marL="0" marR="0" lvl="0" indent="0" algn="just" rtl="0">
                        <a:lnSpc>
                          <a:spcPct val="160000"/>
                        </a:lnSpc>
                        <a:spcBef>
                          <a:spcPts val="0"/>
                        </a:spcBef>
                        <a:spcAft>
                          <a:spcPts val="0"/>
                        </a:spcAft>
                        <a:buClr>
                          <a:schemeClr val="dk1"/>
                        </a:buClr>
                        <a:buSzPts val="1100"/>
                        <a:buFont typeface="Arial"/>
                        <a:buNone/>
                      </a:pPr>
                      <a:r>
                        <a:rPr lang="ko-KR" sz="1200" u="none" strike="noStrike" cap="none">
                          <a:solidFill>
                            <a:schemeClr val="dk1"/>
                          </a:solidFill>
                        </a:rPr>
                        <a:t>∘ </a:t>
                      </a:r>
                      <a:r>
                        <a:rPr lang="ko-KR" sz="1200" u="none" strike="noStrike" cap="none">
                          <a:solidFill>
                            <a:schemeClr val="dk1"/>
                          </a:solidFill>
                          <a:latin typeface="Malgun Gothic"/>
                          <a:ea typeface="Malgun Gothic"/>
                          <a:cs typeface="Malgun Gothic"/>
                          <a:sym typeface="Malgun Gothic"/>
                        </a:rPr>
                        <a:t>React / Flask, Django / AWS / EDA / AI</a:t>
                      </a:r>
                      <a:endParaRPr sz="1200" u="none" strike="noStrike" cap="none"/>
                    </a:p>
                  </a:txBody>
                  <a:tcPr marL="59150" marR="59150" marT="16350" marB="16350" anchor="ctr">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3"/>
                  </a:ext>
                </a:extLst>
              </a:tr>
            </a:tbl>
          </a:graphicData>
        </a:graphic>
      </p:graphicFrame>
      <p:sp>
        <p:nvSpPr>
          <p:cNvPr id="502" name="Google Shape;502;g38ca421eb27_2_185"/>
          <p:cNvSpPr/>
          <p:nvPr/>
        </p:nvSpPr>
        <p:spPr>
          <a:xfrm>
            <a:off x="0" y="0"/>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g38ca421eb27_2_19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Malgun Gothic"/>
              <a:buNone/>
            </a:pPr>
            <a:r>
              <a:rPr lang="ko-KR" b="1"/>
              <a:t>Language &amp; Stack</a:t>
            </a:r>
            <a:endParaRPr b="1"/>
          </a:p>
        </p:txBody>
      </p:sp>
      <p:sp>
        <p:nvSpPr>
          <p:cNvPr id="508" name="Google Shape;508;g38ca421eb27_2_193"/>
          <p:cNvSpPr txBox="1"/>
          <p:nvPr/>
        </p:nvSpPr>
        <p:spPr>
          <a:xfrm>
            <a:off x="357158" y="1523607"/>
            <a:ext cx="8286900" cy="49563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600"/>
              <a:buFont typeface="Arial"/>
              <a:buNone/>
            </a:pPr>
            <a:r>
              <a:rPr lang="ko-KR" sz="1600" b="0" i="0" u="none" strike="noStrike" cap="none">
                <a:solidFill>
                  <a:schemeClr val="dk1"/>
                </a:solidFill>
                <a:latin typeface="Malgun Gothic"/>
                <a:ea typeface="Malgun Gothic"/>
                <a:cs typeface="Malgun Gothic"/>
                <a:sym typeface="Malgun Gothic"/>
              </a:rPr>
              <a:t>⦁ </a:t>
            </a:r>
            <a:r>
              <a:rPr lang="ko-KR" sz="1600" b="1" i="0" u="none" strike="noStrike" cap="none">
                <a:solidFill>
                  <a:schemeClr val="dk1"/>
                </a:solidFill>
                <a:latin typeface="Malgun Gothic"/>
                <a:ea typeface="Malgun Gothic"/>
                <a:cs typeface="Malgun Gothic"/>
                <a:sym typeface="Malgun Gothic"/>
              </a:rPr>
              <a:t>Data Analytics and Visualization &amp; AI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600"/>
              <a:buFont typeface="Arial"/>
              <a:buNone/>
            </a:pPr>
            <a:r>
              <a:rPr lang="ko-KR" sz="1600" b="0" i="0" u="none" strike="noStrike" cap="none">
                <a:solidFill>
                  <a:schemeClr val="dk1"/>
                </a:solidFill>
                <a:latin typeface="Malgun Gothic"/>
                <a:ea typeface="Malgun Gothic"/>
                <a:cs typeface="Malgun Gothic"/>
                <a:sym typeface="Malgun Gothic"/>
              </a:rPr>
              <a:t>    ∘ PYTHON</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600"/>
              <a:buFont typeface="Arial"/>
              <a:buNone/>
            </a:pPr>
            <a:r>
              <a:rPr lang="ko-KR" sz="1600" b="0" i="0" u="none" strike="noStrike" cap="none">
                <a:solidFill>
                  <a:schemeClr val="dk1"/>
                </a:solidFill>
                <a:latin typeface="Malgun Gothic"/>
                <a:ea typeface="Malgun Gothic"/>
                <a:cs typeface="Malgun Gothic"/>
                <a:sym typeface="Malgun Gothic"/>
              </a:rPr>
              <a:t>    ∘ NumPy, Pandas, matplotlib, folium</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800"/>
              <a:buFont typeface="Arial"/>
              <a:buNone/>
            </a:pPr>
            <a:endParaRPr sz="800" b="0" i="0" u="none" strike="noStrike" cap="none">
              <a:solidFill>
                <a:schemeClr val="dk1"/>
              </a:solidFill>
              <a:latin typeface="Malgun Gothic"/>
              <a:ea typeface="Malgun Gothic"/>
              <a:cs typeface="Malgun Gothic"/>
              <a:sym typeface="Malgun Gothic"/>
            </a:endParaRPr>
          </a:p>
          <a:p>
            <a:pPr marL="0" marR="0" lvl="0" indent="0" algn="l" rtl="0">
              <a:lnSpc>
                <a:spcPct val="150000"/>
              </a:lnSpc>
              <a:spcBef>
                <a:spcPts val="0"/>
              </a:spcBef>
              <a:spcAft>
                <a:spcPts val="0"/>
              </a:spcAft>
              <a:buClr>
                <a:srgbClr val="000000"/>
              </a:buClr>
              <a:buSzPts val="1600"/>
              <a:buFont typeface="Arial"/>
              <a:buNone/>
            </a:pPr>
            <a:r>
              <a:rPr lang="ko-KR" sz="1600" b="0" i="0" u="none" strike="noStrike" cap="none">
                <a:solidFill>
                  <a:schemeClr val="dk1"/>
                </a:solidFill>
                <a:latin typeface="Malgun Gothic"/>
                <a:ea typeface="Malgun Gothic"/>
                <a:cs typeface="Malgun Gothic"/>
                <a:sym typeface="Malgun Gothic"/>
              </a:rPr>
              <a:t>⦁ </a:t>
            </a:r>
            <a:r>
              <a:rPr lang="ko-KR" sz="1600" b="1" i="0" u="none" strike="noStrike" cap="none">
                <a:solidFill>
                  <a:schemeClr val="dk1"/>
                </a:solidFill>
                <a:latin typeface="Malgun Gothic"/>
                <a:ea typeface="Malgun Gothic"/>
                <a:cs typeface="Malgun Gothic"/>
                <a:sym typeface="Malgun Gothic"/>
              </a:rPr>
              <a:t>Web Programming</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600"/>
              <a:buFont typeface="Arial"/>
              <a:buNone/>
            </a:pPr>
            <a:r>
              <a:rPr lang="ko-KR" sz="1600" b="0" i="0" u="none" strike="noStrike" cap="none">
                <a:solidFill>
                  <a:schemeClr val="dk1"/>
                </a:solidFill>
                <a:latin typeface="Malgun Gothic"/>
                <a:ea typeface="Malgun Gothic"/>
                <a:cs typeface="Malgun Gothic"/>
                <a:sym typeface="Malgun Gothic"/>
              </a:rPr>
              <a:t>    ∘ HTML, CSS, JAVASCRIPT, REACT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600"/>
              <a:buFont typeface="Arial"/>
              <a:buNone/>
            </a:pPr>
            <a:r>
              <a:rPr lang="ko-KR" sz="1600" b="0" i="0" u="none" strike="noStrike" cap="none">
                <a:solidFill>
                  <a:schemeClr val="dk1"/>
                </a:solidFill>
                <a:latin typeface="Malgun Gothic"/>
                <a:ea typeface="Malgun Gothic"/>
                <a:cs typeface="Malgun Gothic"/>
                <a:sym typeface="Malgun Gothic"/>
              </a:rPr>
              <a:t>    ∘ Flask, Django, PHP, Web Hosting, MySQL, AWS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800"/>
              <a:buFont typeface="Arial"/>
              <a:buNone/>
            </a:pPr>
            <a:endParaRPr sz="800" b="0" i="0" u="none" strike="noStrike" cap="none">
              <a:solidFill>
                <a:schemeClr val="dk1"/>
              </a:solidFill>
              <a:latin typeface="Malgun Gothic"/>
              <a:ea typeface="Malgun Gothic"/>
              <a:cs typeface="Malgun Gothic"/>
              <a:sym typeface="Malgun Gothic"/>
            </a:endParaRPr>
          </a:p>
          <a:p>
            <a:pPr marL="0" marR="0" lvl="0" indent="0" algn="l" rtl="0">
              <a:lnSpc>
                <a:spcPct val="150000"/>
              </a:lnSpc>
              <a:spcBef>
                <a:spcPts val="0"/>
              </a:spcBef>
              <a:spcAft>
                <a:spcPts val="0"/>
              </a:spcAft>
              <a:buClr>
                <a:srgbClr val="000000"/>
              </a:buClr>
              <a:buSzPts val="1600"/>
              <a:buFont typeface="Arial"/>
              <a:buNone/>
            </a:pPr>
            <a:r>
              <a:rPr lang="ko-KR" sz="1600" b="0" i="0" u="none" strike="noStrike" cap="none">
                <a:solidFill>
                  <a:schemeClr val="dk1"/>
                </a:solidFill>
                <a:latin typeface="Malgun Gothic"/>
                <a:ea typeface="Malgun Gothic"/>
                <a:cs typeface="Malgun Gothic"/>
                <a:sym typeface="Malgun Gothic"/>
              </a:rPr>
              <a:t>⦁ </a:t>
            </a:r>
            <a:r>
              <a:rPr lang="ko-KR" sz="1600" b="1" i="0" u="none" strike="noStrike" cap="none">
                <a:solidFill>
                  <a:schemeClr val="dk1"/>
                </a:solidFill>
                <a:latin typeface="Malgun Gothic"/>
                <a:ea typeface="Malgun Gothic"/>
                <a:cs typeface="Malgun Gothic"/>
                <a:sym typeface="Malgun Gothic"/>
              </a:rPr>
              <a:t>Machine Learning / Generative AI</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600"/>
              <a:buFont typeface="Arial"/>
              <a:buNone/>
            </a:pPr>
            <a:r>
              <a:rPr lang="ko-KR" sz="1600" b="0" i="0" u="none" strike="noStrike" cap="none">
                <a:solidFill>
                  <a:schemeClr val="dk1"/>
                </a:solidFill>
                <a:latin typeface="Malgun Gothic"/>
                <a:ea typeface="Malgun Gothic"/>
                <a:cs typeface="Malgun Gothic"/>
                <a:sym typeface="Malgun Gothic"/>
              </a:rPr>
              <a:t>    ∘ Scikit-Learn, Tensorflow, Keras, PyTorch</a:t>
            </a:r>
            <a:endParaRPr sz="1600" b="0" i="0" u="none" strike="noStrike" cap="none">
              <a:solidFill>
                <a:schemeClr val="dk1"/>
              </a:solidFill>
              <a:latin typeface="Malgun Gothic"/>
              <a:ea typeface="Malgun Gothic"/>
              <a:cs typeface="Malgun Gothic"/>
              <a:sym typeface="Malgun Gothic"/>
            </a:endParaRPr>
          </a:p>
          <a:p>
            <a:pPr marL="0" marR="0" lvl="0" indent="0" algn="l" rtl="0">
              <a:lnSpc>
                <a:spcPct val="150000"/>
              </a:lnSpc>
              <a:spcBef>
                <a:spcPts val="0"/>
              </a:spcBef>
              <a:spcAft>
                <a:spcPts val="0"/>
              </a:spcAft>
              <a:buClr>
                <a:srgbClr val="000000"/>
              </a:buClr>
              <a:buSzPts val="1600"/>
              <a:buFont typeface="Arial"/>
              <a:buNone/>
            </a:pPr>
            <a:r>
              <a:rPr lang="ko-KR" sz="1600" b="0" i="0" u="none" strike="noStrike" cap="none">
                <a:solidFill>
                  <a:schemeClr val="dk1"/>
                </a:solidFill>
                <a:latin typeface="Malgun Gothic"/>
                <a:ea typeface="Malgun Gothic"/>
                <a:cs typeface="Malgun Gothic"/>
                <a:sym typeface="Malgun Gothic"/>
              </a:rPr>
              <a:t>    ∘ RAG, RangChain, Vector DB, Chat GPT OpenAI API, NLP, Vision</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800"/>
              <a:buFont typeface="Arial"/>
              <a:buNone/>
            </a:pPr>
            <a:endParaRPr sz="800" b="0" i="0" u="none" strike="noStrike" cap="none">
              <a:solidFill>
                <a:schemeClr val="dk1"/>
              </a:solidFill>
              <a:latin typeface="Malgun Gothic"/>
              <a:ea typeface="Malgun Gothic"/>
              <a:cs typeface="Malgun Gothic"/>
              <a:sym typeface="Malgun Gothic"/>
            </a:endParaRPr>
          </a:p>
          <a:p>
            <a:pPr marL="0" marR="0" lvl="0" indent="0" algn="l" rtl="0">
              <a:lnSpc>
                <a:spcPct val="150000"/>
              </a:lnSpc>
              <a:spcBef>
                <a:spcPts val="0"/>
              </a:spcBef>
              <a:spcAft>
                <a:spcPts val="0"/>
              </a:spcAft>
              <a:buClr>
                <a:srgbClr val="000000"/>
              </a:buClr>
              <a:buSzPts val="1600"/>
              <a:buFont typeface="Arial"/>
              <a:buNone/>
            </a:pPr>
            <a:r>
              <a:rPr lang="ko-KR" sz="1600" b="0" i="0" u="none" strike="noStrike" cap="none">
                <a:solidFill>
                  <a:schemeClr val="dk1"/>
                </a:solidFill>
                <a:latin typeface="Malgun Gothic"/>
                <a:ea typeface="Malgun Gothic"/>
                <a:cs typeface="Malgun Gothic"/>
                <a:sym typeface="Malgun Gothic"/>
              </a:rPr>
              <a:t>⦁ </a:t>
            </a:r>
            <a:r>
              <a:rPr lang="ko-KR" sz="1600" b="1" i="0" u="none" strike="noStrike" cap="none">
                <a:solidFill>
                  <a:schemeClr val="dk1"/>
                </a:solidFill>
                <a:latin typeface="Malgun Gothic"/>
                <a:ea typeface="Malgun Gothic"/>
                <a:cs typeface="Malgun Gothic"/>
                <a:sym typeface="Malgun Gothic"/>
              </a:rPr>
              <a:t>형상관리 &amp; OPEN API &amp; DATA</a:t>
            </a:r>
            <a:endParaRPr sz="1600" b="1" i="0" u="none" strike="noStrike" cap="none">
              <a:solidFill>
                <a:schemeClr val="dk1"/>
              </a:solidFill>
              <a:latin typeface="Malgun Gothic"/>
              <a:ea typeface="Malgun Gothic"/>
              <a:cs typeface="Malgun Gothic"/>
              <a:sym typeface="Malgun Gothic"/>
            </a:endParaRPr>
          </a:p>
          <a:p>
            <a:pPr marL="0" marR="0" lvl="0" indent="0" algn="l" rtl="0">
              <a:lnSpc>
                <a:spcPct val="150000"/>
              </a:lnSpc>
              <a:spcBef>
                <a:spcPts val="0"/>
              </a:spcBef>
              <a:spcAft>
                <a:spcPts val="0"/>
              </a:spcAft>
              <a:buClr>
                <a:srgbClr val="000000"/>
              </a:buClr>
              <a:buSzPts val="1600"/>
              <a:buFont typeface="Arial"/>
              <a:buNone/>
            </a:pPr>
            <a:r>
              <a:rPr lang="ko-KR" sz="1600" b="0" i="0" u="none" strike="noStrike" cap="none">
                <a:solidFill>
                  <a:schemeClr val="dk1"/>
                </a:solidFill>
                <a:latin typeface="Malgun Gothic"/>
                <a:ea typeface="Malgun Gothic"/>
                <a:cs typeface="Malgun Gothic"/>
                <a:sym typeface="Malgun Gothic"/>
              </a:rPr>
              <a:t>    ∘ Git, GitHub</a:t>
            </a:r>
            <a:endParaRPr sz="1600" b="0" i="0" u="none" strike="noStrike" cap="none">
              <a:solidFill>
                <a:schemeClr val="dk1"/>
              </a:solidFill>
              <a:latin typeface="Malgun Gothic"/>
              <a:ea typeface="Malgun Gothic"/>
              <a:cs typeface="Malgun Gothic"/>
              <a:sym typeface="Malgun Gothic"/>
            </a:endParaRPr>
          </a:p>
          <a:p>
            <a:pPr marL="0" marR="0" lvl="0" indent="0" algn="l" rtl="0">
              <a:lnSpc>
                <a:spcPct val="150000"/>
              </a:lnSpc>
              <a:spcBef>
                <a:spcPts val="0"/>
              </a:spcBef>
              <a:spcAft>
                <a:spcPts val="0"/>
              </a:spcAft>
              <a:buClr>
                <a:srgbClr val="000000"/>
              </a:buClr>
              <a:buSzPts val="1600"/>
              <a:buFont typeface="Arial"/>
              <a:buNone/>
            </a:pPr>
            <a:r>
              <a:rPr lang="ko-KR" sz="1600" b="0" i="0" u="none" strike="noStrike" cap="none">
                <a:solidFill>
                  <a:schemeClr val="dk1"/>
                </a:solidFill>
                <a:latin typeface="Malgun Gothic"/>
                <a:ea typeface="Malgun Gothic"/>
                <a:cs typeface="Malgun Gothic"/>
                <a:sym typeface="Malgun Gothic"/>
              </a:rPr>
              <a:t>    ∘ REST API, JSON, XML, CSV, TSV</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g38ca421eb27_2_27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800"/>
              <a:buFont typeface="Malgun Gothic"/>
              <a:buNone/>
            </a:pPr>
            <a:r>
              <a:rPr lang="ko-KR" sz="2800" b="1"/>
              <a:t>교육 커리큘럼</a:t>
            </a:r>
            <a:endParaRPr sz="2800"/>
          </a:p>
        </p:txBody>
      </p:sp>
      <p:sp>
        <p:nvSpPr>
          <p:cNvPr id="514" name="Google Shape;514;g38ca421eb27_2_274"/>
          <p:cNvSpPr/>
          <p:nvPr/>
        </p:nvSpPr>
        <p:spPr>
          <a:xfrm>
            <a:off x="0" y="0"/>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515" name="Google Shape;515;g38ca421eb27_2_274"/>
          <p:cNvSpPr txBox="1"/>
          <p:nvPr/>
        </p:nvSpPr>
        <p:spPr>
          <a:xfrm>
            <a:off x="428596" y="1606057"/>
            <a:ext cx="8572500" cy="495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ko-KR" sz="2400" b="1" i="0" u="none" strike="noStrike" cap="none">
                <a:solidFill>
                  <a:srgbClr val="000000"/>
                </a:solidFill>
                <a:latin typeface="Malgun Gothic"/>
                <a:ea typeface="Malgun Gothic"/>
                <a:cs typeface="Malgun Gothic"/>
                <a:sym typeface="Malgun Gothic"/>
              </a:rPr>
              <a:t>[01] 1주~3주. 파이썬 기초 프로그래밍</a:t>
            </a:r>
            <a:endParaRPr sz="2400" b="1" i="0" u="none" strike="noStrike" cap="none">
              <a:solidFill>
                <a:srgbClr val="000000"/>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2000"/>
              <a:buFont typeface="Arial"/>
              <a:buNone/>
            </a:pPr>
            <a:r>
              <a:rPr lang="ko-KR" sz="2000" b="1" i="0" u="none" strike="noStrike" cap="none">
                <a:solidFill>
                  <a:srgbClr val="000000"/>
                </a:solidFill>
                <a:latin typeface="Malgun Gothic"/>
                <a:ea typeface="Malgun Gothic"/>
                <a:cs typeface="Malgun Gothic"/>
                <a:sym typeface="Malgun Gothic"/>
              </a:rPr>
              <a:t> </a:t>
            </a:r>
            <a:r>
              <a:rPr lang="ko-KR" sz="1800" b="1" i="1" u="none" strike="noStrike" cap="none">
                <a:solidFill>
                  <a:srgbClr val="000000"/>
                </a:solidFill>
                <a:latin typeface="Malgun Gothic"/>
                <a:ea typeface="Malgun Gothic"/>
                <a:cs typeface="Malgun Gothic"/>
                <a:sym typeface="Malgun Gothic"/>
              </a:rPr>
              <a:t>- 개발을 한다는 행위를 익히자! </a:t>
            </a:r>
            <a:endParaRPr sz="2000" b="1" i="1" u="none" strike="noStrike" cap="none">
              <a:solidFill>
                <a:srgbClr val="000000"/>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400"/>
              <a:buFont typeface="Malgun Gothic"/>
              <a:buNone/>
            </a:pPr>
            <a:endParaRPr sz="1400" b="0" i="0" u="none" strike="noStrike" cap="none">
              <a:solidFill>
                <a:srgbClr val="000000"/>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rgbClr val="000000"/>
                </a:solidFill>
                <a:latin typeface="Malgun Gothic"/>
                <a:ea typeface="Malgun Gothic"/>
                <a:cs typeface="Malgun Gothic"/>
                <a:sym typeface="Malgun Gothic"/>
              </a:rPr>
              <a:t>프로그래밍을 해보지 않은 비전공자는 개발자로서 프로그램을 코딩한다는 행위조차 모호하고 익숙하지 않습니다. 영화나 드라마 같은 매체에서 소개하는 키보드로 타자만 미친 듯이 치는 모습을 상상합니다. 3주간 개발자로서 코딩하는 행위를 몸으로 체득해보는 단계로서 데이버 분석, AI모델 및 웹 개발에 사용되는 Python 언어의 기본 문법을 학습하고 코딩해 봅니다.</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400"/>
              <a:buFont typeface="Arial"/>
              <a:buNone/>
            </a:pPr>
            <a:r>
              <a:rPr lang="ko-KR" sz="1400" b="1" i="0" u="none" strike="noStrike" cap="none">
                <a:solidFill>
                  <a:srgbClr val="000000"/>
                </a:solidFill>
                <a:latin typeface="Malgun Gothic"/>
                <a:ea typeface="Malgun Gothic"/>
                <a:cs typeface="Malgun Gothic"/>
                <a:sym typeface="Malgun Gothic"/>
              </a:rPr>
              <a:t>∘학습목표 </a:t>
            </a:r>
            <a:endParaRPr sz="1400" b="0" i="0" u="none" strike="noStrike" cap="none">
              <a:solidFill>
                <a:srgbClr val="000000"/>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rgbClr val="000000"/>
                </a:solidFill>
                <a:latin typeface="Malgun Gothic"/>
                <a:ea typeface="Malgun Gothic"/>
                <a:cs typeface="Malgun Gothic"/>
                <a:sym typeface="Malgun Gothic"/>
              </a:rPr>
              <a:t>- 데이터 분석, AI개발에 가장 많이 사용하는 Python언어에 익숙해져보기</a:t>
            </a:r>
            <a:endParaRPr sz="1400" b="0" i="0" u="none" strike="noStrike" cap="none">
              <a:solidFill>
                <a:srgbClr val="000000"/>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rgbClr val="000000"/>
                </a:solidFill>
                <a:latin typeface="Malgun Gothic"/>
                <a:ea typeface="Malgun Gothic"/>
                <a:cs typeface="Malgun Gothic"/>
                <a:sym typeface="Malgun Gothic"/>
              </a:rPr>
              <a:t>- Python을 잘하자! 가 아니라 코딩을 한다는 행위를 체득하기</a:t>
            </a:r>
            <a:endParaRPr sz="1400" b="0" i="0" u="none" strike="noStrike" cap="none">
              <a:solidFill>
                <a:srgbClr val="000000"/>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400"/>
              <a:buFont typeface="Arial"/>
              <a:buNone/>
            </a:pPr>
            <a:r>
              <a:rPr lang="ko-KR" sz="1400" b="1" i="0" u="none" strike="noStrike" cap="none">
                <a:solidFill>
                  <a:srgbClr val="000000"/>
                </a:solidFill>
                <a:latin typeface="Malgun Gothic"/>
                <a:ea typeface="Malgun Gothic"/>
                <a:cs typeface="Malgun Gothic"/>
                <a:sym typeface="Malgun Gothic"/>
              </a:rPr>
              <a:t>∘주요내용 </a:t>
            </a:r>
            <a:endParaRPr sz="1400" b="0" i="0" u="none" strike="noStrike" cap="none">
              <a:solidFill>
                <a:srgbClr val="000000"/>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rgbClr val="000000"/>
                </a:solidFill>
                <a:latin typeface="Malgun Gothic"/>
                <a:ea typeface="Malgun Gothic"/>
                <a:cs typeface="Malgun Gothic"/>
                <a:sym typeface="Malgun Gothic"/>
              </a:rPr>
              <a:t>- CS, 프로그래밍 기초, 개발환경 구축</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rgbClr val="000000"/>
                </a:solidFill>
                <a:latin typeface="Malgun Gothic"/>
                <a:ea typeface="Malgun Gothic"/>
                <a:cs typeface="Malgun Gothic"/>
                <a:sym typeface="Malgun Gothic"/>
              </a:rPr>
              <a:t>- Python 기본 개념 및 문법 학습</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rgbClr val="000000"/>
                </a:solidFill>
                <a:latin typeface="Malgun Gothic"/>
                <a:ea typeface="Malgun Gothic"/>
                <a:cs typeface="Malgun Gothic"/>
                <a:sym typeface="Malgun Gothic"/>
              </a:rPr>
              <a:t>- 모듈, 객체</a:t>
            </a:r>
            <a:endParaRPr sz="1400" b="0" i="0" u="none" strike="noStrike" cap="none">
              <a:solidFill>
                <a:srgbClr val="000000"/>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rgbClr val="000000"/>
                </a:solidFill>
                <a:latin typeface="Malgun Gothic"/>
                <a:ea typeface="Malgun Gothic"/>
                <a:cs typeface="Malgun Gothic"/>
                <a:sym typeface="Malgun Gothic"/>
              </a:rPr>
              <a:t>- 데이터분석 모듈 소개 NumPy, Pandas, matplotlib</a:t>
            </a:r>
            <a:endParaRPr sz="1400" b="0" i="0" u="none" strike="noStrike" cap="none">
              <a:solidFill>
                <a:srgbClr val="000000"/>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algun Gothic"/>
              <a:ea typeface="Malgun Gothic"/>
              <a:cs typeface="Malgun Gothic"/>
              <a:sym typeface="Malgun Gothic"/>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g38ca421eb27_2_3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800"/>
              <a:buFont typeface="Malgun Gothic"/>
              <a:buNone/>
            </a:pPr>
            <a:r>
              <a:rPr lang="ko-KR" sz="2800" b="1"/>
              <a:t>교육 커리큘럼</a:t>
            </a:r>
            <a:endParaRPr sz="2800"/>
          </a:p>
        </p:txBody>
      </p:sp>
      <p:sp>
        <p:nvSpPr>
          <p:cNvPr id="521" name="Google Shape;521;g38ca421eb27_2_310"/>
          <p:cNvSpPr/>
          <p:nvPr/>
        </p:nvSpPr>
        <p:spPr>
          <a:xfrm>
            <a:off x="0" y="0"/>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522" name="Google Shape;522;g38ca421eb27_2_310"/>
          <p:cNvSpPr txBox="1"/>
          <p:nvPr/>
        </p:nvSpPr>
        <p:spPr>
          <a:xfrm>
            <a:off x="428600" y="1606049"/>
            <a:ext cx="8572500" cy="4463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ko-KR" sz="2400" b="1" i="0" u="none" strike="noStrike" cap="none">
                <a:solidFill>
                  <a:srgbClr val="000000"/>
                </a:solidFill>
                <a:latin typeface="Malgun Gothic"/>
                <a:ea typeface="Malgun Gothic"/>
                <a:cs typeface="Malgun Gothic"/>
                <a:sym typeface="Malgun Gothic"/>
              </a:rPr>
              <a:t>[02] 4주~10주. 웹 서비스 프로그래밍</a:t>
            </a:r>
            <a:endParaRPr sz="1800" b="1" i="1" u="none" strike="noStrike" cap="none">
              <a:solidFill>
                <a:srgbClr val="000000"/>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800"/>
              <a:buFont typeface="Arial"/>
              <a:buNone/>
            </a:pPr>
            <a:endParaRPr sz="1800" b="1" i="1" u="none" strike="noStrike" cap="none">
              <a:solidFill>
                <a:srgbClr val="000000"/>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800"/>
              <a:buFont typeface="Malgun Gothic"/>
              <a:buChar char="-"/>
            </a:pPr>
            <a:r>
              <a:rPr lang="ko-KR" sz="1800" b="1" i="1" u="none" strike="noStrike" cap="none">
                <a:solidFill>
                  <a:srgbClr val="000000"/>
                </a:solidFill>
                <a:latin typeface="Malgun Gothic"/>
                <a:ea typeface="Malgun Gothic"/>
                <a:cs typeface="Malgun Gothic"/>
                <a:sym typeface="Malgun Gothic"/>
              </a:rPr>
              <a:t> AI 기술로 분석한 예측 및 추천 결과를 사용자에게 서비스 하자!</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rgbClr val="000000"/>
                </a:solidFill>
                <a:latin typeface="Malgun Gothic"/>
                <a:ea typeface="Malgun Gothic"/>
                <a:cs typeface="Malgun Gothic"/>
                <a:sym typeface="Malgun Gothic"/>
              </a:rPr>
              <a:t>데이터 분석결과 및 머신러닝 모델의 결과 데이터는 확률값에 해당하는 숫자데이터에 불과합니다. </a:t>
            </a:r>
            <a:endParaRPr sz="1400" b="0" i="0" u="none" strike="noStrike" cap="none">
              <a:solidFill>
                <a:srgbClr val="000000"/>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rgbClr val="000000"/>
                </a:solidFill>
                <a:latin typeface="Malgun Gothic"/>
                <a:ea typeface="Malgun Gothic"/>
                <a:cs typeface="Malgun Gothic"/>
                <a:sym typeface="Malgun Gothic"/>
              </a:rPr>
              <a:t>이 결과 데이터를 이용하여 다양한 문제를 해결하고 사용자의 니즈를 충족하는 웹앱 개발을 위한 웹 UI구현 기술을 학습하는 단계로서 HTML, CSS, JavaScript, React를 이용하여 웹페이지를 만들어 봅니다. </a:t>
            </a:r>
            <a:endParaRPr sz="1400" b="0" i="0" u="none" strike="noStrike" cap="none">
              <a:solidFill>
                <a:srgbClr val="000000"/>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rgbClr val="000000"/>
                </a:solidFill>
                <a:latin typeface="Malgun Gothic"/>
                <a:ea typeface="Malgun Gothic"/>
                <a:cs typeface="Malgun Gothic"/>
                <a:sym typeface="Malgun Gothic"/>
              </a:rPr>
              <a:t>머신러닝 모델은 학습 난이도가 있으니 먼저 웹기술부터 학습하며 개발경험을 쌓아 보아요.</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400"/>
              <a:buFont typeface="Arial"/>
              <a:buNone/>
            </a:pPr>
            <a:r>
              <a:rPr lang="ko-KR" sz="1400" b="1" i="0" u="none" strike="noStrike" cap="none">
                <a:solidFill>
                  <a:srgbClr val="000000"/>
                </a:solidFill>
                <a:latin typeface="Malgun Gothic"/>
                <a:ea typeface="Malgun Gothic"/>
                <a:cs typeface="Malgun Gothic"/>
                <a:sym typeface="Malgun Gothic"/>
              </a:rPr>
              <a:t>∘학습목표 </a:t>
            </a:r>
            <a:endParaRPr sz="1400" b="0" i="0" u="none" strike="noStrike" cap="none">
              <a:solidFill>
                <a:srgbClr val="000000"/>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400"/>
              <a:buFont typeface="Malgun Gothic"/>
              <a:buChar char="-"/>
            </a:pPr>
            <a:r>
              <a:rPr lang="ko-KR" sz="1400" b="0" i="0" u="none" strike="noStrike" cap="none">
                <a:solidFill>
                  <a:srgbClr val="000000"/>
                </a:solidFill>
                <a:latin typeface="Malgun Gothic"/>
                <a:ea typeface="Malgun Gothic"/>
                <a:cs typeface="Malgun Gothic"/>
                <a:sym typeface="Malgun Gothic"/>
              </a:rPr>
              <a:t> 전통적인 웹 개발 언어인 HTML, CSS, JavaScript, React 를 학습하기</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Malgun Gothic"/>
              <a:buChar char="-"/>
            </a:pPr>
            <a:r>
              <a:rPr lang="ko-KR" sz="1400" b="0" i="0" u="none" strike="noStrike" cap="none">
                <a:solidFill>
                  <a:srgbClr val="000000"/>
                </a:solidFill>
                <a:latin typeface="Malgun Gothic"/>
                <a:ea typeface="Malgun Gothic"/>
                <a:cs typeface="Malgun Gothic"/>
                <a:sym typeface="Malgun Gothic"/>
              </a:rPr>
              <a:t> 웹페이지를 개발하는 신입개발자들이 가장 많이 수행한 기술면접 과제인 게시판 웹 만들어 보기</a:t>
            </a:r>
            <a:endParaRPr sz="1400" b="0" i="0" u="none" strike="noStrike" cap="none">
              <a:solidFill>
                <a:srgbClr val="000000"/>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400"/>
              <a:buFont typeface="Arial"/>
              <a:buNone/>
            </a:pPr>
            <a:r>
              <a:rPr lang="ko-KR" sz="1400" b="1" i="0" u="none" strike="noStrike" cap="none">
                <a:solidFill>
                  <a:srgbClr val="000000"/>
                </a:solidFill>
                <a:latin typeface="Malgun Gothic"/>
                <a:ea typeface="Malgun Gothic"/>
                <a:cs typeface="Malgun Gothic"/>
                <a:sym typeface="Malgun Gothic"/>
              </a:rPr>
              <a:t>∘주요내용 </a:t>
            </a:r>
            <a:endParaRPr sz="1400" b="0" i="0" u="none" strike="noStrike" cap="none">
              <a:solidFill>
                <a:srgbClr val="000000"/>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400"/>
              <a:buFont typeface="Malgun Gothic"/>
              <a:buChar char="-"/>
            </a:pPr>
            <a:r>
              <a:rPr lang="ko-KR" sz="1400" b="0" i="0" u="none" strike="noStrike" cap="none">
                <a:solidFill>
                  <a:srgbClr val="000000"/>
                </a:solidFill>
                <a:latin typeface="Malgun Gothic"/>
                <a:ea typeface="Malgun Gothic"/>
                <a:cs typeface="Malgun Gothic"/>
                <a:sym typeface="Malgun Gothic"/>
              </a:rPr>
              <a:t> HTML, CSS, JavaScript 기초 문법 학습</a:t>
            </a:r>
            <a:endParaRPr sz="1400" b="0" i="0" u="none" strike="noStrike" cap="none">
              <a:solidFill>
                <a:srgbClr val="000000"/>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400"/>
              <a:buFont typeface="Malgun Gothic"/>
              <a:buChar char="-"/>
            </a:pPr>
            <a:r>
              <a:rPr lang="ko-KR" sz="1400" b="0" i="0" u="none" strike="noStrike" cap="none">
                <a:solidFill>
                  <a:srgbClr val="000000"/>
                </a:solidFill>
                <a:latin typeface="Malgun Gothic"/>
                <a:ea typeface="Malgun Gothic"/>
                <a:cs typeface="Malgun Gothic"/>
                <a:sym typeface="Malgun Gothic"/>
              </a:rPr>
              <a:t> React 웹 프론트엔드 프레임워크 적용</a:t>
            </a:r>
            <a:endParaRPr sz="1400" b="0" i="0" u="none" strike="noStrike" cap="none">
              <a:solidFill>
                <a:srgbClr val="000000"/>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400"/>
              <a:buFont typeface="Malgun Gothic"/>
              <a:buChar char="-"/>
            </a:pPr>
            <a:r>
              <a:rPr lang="ko-KR" sz="1400" b="0" i="0" u="none" strike="noStrike" cap="none">
                <a:solidFill>
                  <a:srgbClr val="000000"/>
                </a:solidFill>
                <a:latin typeface="Malgun Gothic"/>
                <a:ea typeface="Malgun Gothic"/>
                <a:cs typeface="Malgun Gothic"/>
                <a:sym typeface="Malgun Gothic"/>
              </a:rPr>
              <a:t> PHP, Flask, Django 등 다양한 서버사이드 언어를 이용하여 Back-end(서버) 서비스 활용</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Malgun Gothic"/>
              <a:buChar char="-"/>
            </a:pPr>
            <a:r>
              <a:rPr lang="ko-KR" sz="1400" b="0" i="0" u="none" strike="noStrike" cap="none">
                <a:solidFill>
                  <a:srgbClr val="000000"/>
                </a:solidFill>
                <a:latin typeface="Malgun Gothic"/>
                <a:ea typeface="Malgun Gothic"/>
                <a:cs typeface="Malgun Gothic"/>
                <a:sym typeface="Malgun Gothic"/>
              </a:rPr>
              <a:t> </a:t>
            </a:r>
            <a:r>
              <a:rPr lang="ko-KR" sz="1400" b="0" i="0" u="none" strike="noStrike" cap="none">
                <a:solidFill>
                  <a:schemeClr val="dk1"/>
                </a:solidFill>
                <a:latin typeface="Malgun Gothic"/>
                <a:ea typeface="Malgun Gothic"/>
                <a:cs typeface="Malgun Gothic"/>
                <a:sym typeface="Malgun Gothic"/>
              </a:rPr>
              <a:t>게시판 웹 페이지 만들기</a:t>
            </a:r>
            <a:r>
              <a:rPr lang="ko-KR" sz="1400" b="0" i="0" u="none" strike="noStrike" cap="none">
                <a:solidFill>
                  <a:srgbClr val="000000"/>
                </a:solidFill>
                <a:latin typeface="Malgun Gothic"/>
                <a:ea typeface="Malgun Gothic"/>
                <a:cs typeface="Malgun Gothic"/>
                <a:sym typeface="Malgun Gothic"/>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Malgun Gothic"/>
              <a:buChar char="-"/>
            </a:pPr>
            <a:r>
              <a:rPr lang="ko-KR" sz="1400" b="0" i="0" u="none" strike="noStrike" cap="none">
                <a:solidFill>
                  <a:srgbClr val="000000"/>
                </a:solidFill>
                <a:latin typeface="Malgun Gothic"/>
                <a:ea typeface="Malgun Gothic"/>
                <a:cs typeface="Malgun Gothic"/>
                <a:sym typeface="Malgun Gothic"/>
              </a:rPr>
              <a:t> </a:t>
            </a:r>
            <a:r>
              <a:rPr lang="ko-KR" sz="1400" b="0" i="0" u="none" strike="noStrike" cap="none">
                <a:solidFill>
                  <a:schemeClr val="dk1"/>
                </a:solidFill>
                <a:latin typeface="Malgun Gothic"/>
                <a:ea typeface="Malgun Gothic"/>
                <a:cs typeface="Malgun Gothic"/>
                <a:sym typeface="Malgun Gothic"/>
              </a:rPr>
              <a:t>반응형 웹 디자인 학습</a:t>
            </a:r>
            <a:endParaRPr sz="1400" b="0" i="0" u="none" strike="noStrike" cap="none">
              <a:solidFill>
                <a:srgbClr val="000000"/>
              </a:solidFill>
              <a:latin typeface="Malgun Gothic"/>
              <a:ea typeface="Malgun Gothic"/>
              <a:cs typeface="Malgun Gothic"/>
              <a:sym typeface="Malgun Gothic"/>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g38ca421eb27_2_317"/>
          <p:cNvSpPr txBox="1"/>
          <p:nvPr/>
        </p:nvSpPr>
        <p:spPr>
          <a:xfrm>
            <a:off x="428596" y="1606057"/>
            <a:ext cx="8572500" cy="4894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ko-KR" sz="2400" b="1" i="0" u="none" strike="noStrike" cap="none">
                <a:solidFill>
                  <a:schemeClr val="dk1"/>
                </a:solidFill>
                <a:latin typeface="Malgun Gothic"/>
                <a:ea typeface="Malgun Gothic"/>
                <a:cs typeface="Malgun Gothic"/>
                <a:sym typeface="Malgun Gothic"/>
              </a:rPr>
              <a:t>[03] 11주~15주. AI Machine Learning 교과</a:t>
            </a:r>
            <a:endParaRPr sz="1800" b="1" i="1" u="none" strike="noStrike" cap="none">
              <a:solidFill>
                <a:schemeClr val="dk1"/>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800"/>
              <a:buFont typeface="Arial"/>
              <a:buNone/>
            </a:pPr>
            <a:endParaRPr sz="1800" b="1" i="1" u="none" strike="noStrike" cap="none">
              <a:solidFill>
                <a:schemeClr val="dk1"/>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800"/>
              <a:buFont typeface="Arial"/>
              <a:buNone/>
            </a:pPr>
            <a:r>
              <a:rPr lang="ko-KR" sz="1800" b="1" i="1" u="none" strike="noStrike" cap="none">
                <a:solidFill>
                  <a:schemeClr val="dk1"/>
                </a:solidFill>
                <a:latin typeface="Malgun Gothic"/>
                <a:ea typeface="Malgun Gothic"/>
                <a:cs typeface="Malgun Gothic"/>
                <a:sym typeface="Malgun Gothic"/>
              </a:rPr>
              <a:t>-  다양한 문제를 해결하는 웹 서비스를 스마트하게 만들 수 있어요.</a:t>
            </a:r>
            <a:endParaRPr sz="2000" b="1" i="1" u="none" strike="noStrike" cap="none">
              <a:solidFill>
                <a:schemeClr val="dk1"/>
              </a:solidFill>
              <a:latin typeface="Malgun Gothic"/>
              <a:ea typeface="Malgun Gothic"/>
              <a:cs typeface="Malgun Gothic"/>
              <a:sym typeface="Malgun Gothic"/>
            </a:endParaRPr>
          </a:p>
          <a:p>
            <a:pPr marL="0" marR="0" lvl="0" indent="0" algn="l" rtl="0">
              <a:lnSpc>
                <a:spcPct val="100000"/>
              </a:lnSpc>
              <a:spcBef>
                <a:spcPts val="0"/>
              </a:spcBef>
              <a:spcAft>
                <a:spcPts val="0"/>
              </a:spcAft>
              <a:buClr>
                <a:schemeClr val="dk1"/>
              </a:buClr>
              <a:buSzPts val="1400"/>
              <a:buFont typeface="Malgun Gothic"/>
              <a:buNone/>
            </a:pPr>
            <a:endParaRPr sz="1400" b="0" i="0" u="none" strike="noStrike" cap="none">
              <a:solidFill>
                <a:schemeClr val="dk1"/>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chemeClr val="dk1"/>
                </a:solidFill>
                <a:latin typeface="Malgun Gothic"/>
                <a:ea typeface="Malgun Gothic"/>
                <a:cs typeface="Malgun Gothic"/>
                <a:sym typeface="Malgun Gothic"/>
              </a:rPr>
              <a:t>데이터를 통해 특정 패턴을 학습하고, 이를 기반으로 예측이나 결정을 내리는 인공지능 프로그램을 만드는 과정을 배워요. 데이터를 수집 및 전처리하고 임베딩하여 모델을 학습해 보아요.</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400"/>
              <a:buFont typeface="Arial"/>
              <a:buNone/>
            </a:pPr>
            <a:r>
              <a:rPr lang="ko-KR" sz="1400" b="1" i="0" u="none" strike="noStrike" cap="none">
                <a:solidFill>
                  <a:schemeClr val="dk1"/>
                </a:solidFill>
                <a:latin typeface="Malgun Gothic"/>
                <a:ea typeface="Malgun Gothic"/>
                <a:cs typeface="Malgun Gothic"/>
                <a:sym typeface="Malgun Gothic"/>
              </a:rPr>
              <a:t>∘학습목표 </a:t>
            </a:r>
            <a:endParaRPr sz="1400" b="0" i="0" u="none" strike="noStrike" cap="none">
              <a:solidFill>
                <a:schemeClr val="dk1"/>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chemeClr val="dk1"/>
                </a:solidFill>
                <a:latin typeface="Malgun Gothic"/>
                <a:ea typeface="Malgun Gothic"/>
                <a:cs typeface="Malgun Gothic"/>
                <a:sym typeface="Malgun Gothic"/>
              </a:rPr>
              <a:t>- 머신러닝 기초개념을 이해하고 데이터를 수집 및 전처리 해보기 </a:t>
            </a:r>
            <a:endParaRPr sz="1400" b="0" i="0" u="none" strike="noStrike" cap="none">
              <a:solidFill>
                <a:schemeClr val="dk1"/>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chemeClr val="dk1"/>
                </a:solidFill>
                <a:latin typeface="Malgun Gothic"/>
                <a:ea typeface="Malgun Gothic"/>
                <a:cs typeface="Malgun Gothic"/>
                <a:sym typeface="Malgun Gothic"/>
              </a:rPr>
              <a:t>- 머신러닝 모델을 개발하기 위한 기술을 학습하고 실습해보기</a:t>
            </a:r>
            <a:endParaRPr sz="1400" b="0" i="0" u="none" strike="noStrike" cap="none">
              <a:solidFill>
                <a:schemeClr val="dk1"/>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chemeClr val="dk1"/>
                </a:solidFill>
                <a:latin typeface="Malgun Gothic"/>
                <a:ea typeface="Malgun Gothic"/>
                <a:cs typeface="Malgun Gothic"/>
                <a:sym typeface="Malgun Gothic"/>
              </a:rPr>
              <a:t>- 자연어 처리 프로세스에 대해 학습하고 실습해보기</a:t>
            </a:r>
            <a:endParaRPr sz="1400" b="0" i="0" u="none" strike="noStrike" cap="none">
              <a:solidFill>
                <a:schemeClr val="dk1"/>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chemeClr val="dk1"/>
                </a:solidFill>
                <a:latin typeface="Malgun Gothic"/>
                <a:ea typeface="Malgun Gothic"/>
                <a:cs typeface="Malgun Gothic"/>
                <a:sym typeface="Malgun Gothic"/>
              </a:rPr>
              <a:t>- RAG, 랭체인에 대해 학습하고 생성형AI API를 활용하여 요약, 챗봇 서비스 만들기</a:t>
            </a:r>
            <a:endParaRPr sz="1400" b="0" i="0" u="none" strike="noStrike" cap="none">
              <a:solidFill>
                <a:schemeClr val="dk1"/>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chemeClr val="dk1"/>
                </a:solidFill>
                <a:latin typeface="Malgun Gothic"/>
                <a:ea typeface="Malgun Gothic"/>
                <a:cs typeface="Malgun Gothic"/>
                <a:sym typeface="Malgun Gothic"/>
              </a:rPr>
              <a:t>- 고객 데이터를 수집 및 분석하여 예측하는 모델을 개발해보기</a:t>
            </a:r>
            <a:endParaRPr sz="1400" b="0" i="0" u="none" strike="noStrike" cap="none">
              <a:solidFill>
                <a:schemeClr val="dk1"/>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400"/>
              <a:buFont typeface="Arial"/>
              <a:buNone/>
            </a:pPr>
            <a:r>
              <a:rPr lang="ko-KR" sz="1400" b="1" i="0" u="none" strike="noStrike" cap="none">
                <a:solidFill>
                  <a:schemeClr val="dk1"/>
                </a:solidFill>
                <a:latin typeface="Malgun Gothic"/>
                <a:ea typeface="Malgun Gothic"/>
                <a:cs typeface="Malgun Gothic"/>
                <a:sym typeface="Malgun Gothic"/>
              </a:rPr>
              <a:t>∘주요내용 </a:t>
            </a:r>
            <a:endParaRPr sz="1400" b="0" i="0" u="none" strike="noStrike" cap="none">
              <a:solidFill>
                <a:schemeClr val="dk1"/>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chemeClr val="dk1"/>
                </a:solidFill>
                <a:latin typeface="Malgun Gothic"/>
                <a:ea typeface="Malgun Gothic"/>
                <a:cs typeface="Malgun Gothic"/>
                <a:sym typeface="Malgun Gothic"/>
              </a:rPr>
              <a:t>- 머신러닝 기초, 데이터분석 (pandas)</a:t>
            </a:r>
            <a:endParaRPr sz="1400" b="0" i="0" u="none" strike="noStrike" cap="none">
              <a:solidFill>
                <a:schemeClr val="dk1"/>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chemeClr val="dk1"/>
                </a:solidFill>
                <a:latin typeface="Malgun Gothic"/>
                <a:ea typeface="Malgun Gothic"/>
                <a:cs typeface="Malgun Gothic"/>
                <a:sym typeface="Malgun Gothic"/>
              </a:rPr>
              <a:t>- KNN, 선형회귀, 로지스틱회귀, 지도학습</a:t>
            </a:r>
            <a:endParaRPr sz="1400" b="0" i="0" u="none" strike="noStrike" cap="none">
              <a:solidFill>
                <a:schemeClr val="dk1"/>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chemeClr val="dk1"/>
                </a:solidFill>
                <a:latin typeface="Malgun Gothic"/>
                <a:ea typeface="Malgun Gothic"/>
                <a:cs typeface="Malgun Gothic"/>
                <a:sym typeface="Malgun Gothic"/>
              </a:rPr>
              <a:t>- 비지도학습, 군집화, 결정트리, 랜덤포레스트</a:t>
            </a:r>
            <a:endParaRPr sz="1400" b="0" i="0" u="none" strike="noStrike" cap="none">
              <a:solidFill>
                <a:schemeClr val="dk1"/>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chemeClr val="dk1"/>
                </a:solidFill>
                <a:latin typeface="Malgun Gothic"/>
                <a:ea typeface="Malgun Gothic"/>
                <a:cs typeface="Malgun Gothic"/>
                <a:sym typeface="Malgun Gothic"/>
              </a:rPr>
              <a:t>- 인공신경망, CNN, RNN, LSTM</a:t>
            </a:r>
            <a:endParaRPr sz="1400" b="0" i="0" u="none" strike="noStrike" cap="none">
              <a:solidFill>
                <a:schemeClr val="dk1"/>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chemeClr val="dk1"/>
                </a:solidFill>
                <a:latin typeface="Malgun Gothic"/>
                <a:ea typeface="Malgun Gothic"/>
                <a:cs typeface="Malgun Gothic"/>
                <a:sym typeface="Malgun Gothic"/>
              </a:rPr>
              <a:t>- 자연어처리, 형태소분석, 임베딩, 벡터화</a:t>
            </a:r>
            <a:endParaRPr sz="1400" b="0" i="0" u="none" strike="noStrike" cap="none">
              <a:solidFill>
                <a:schemeClr val="dk1"/>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chemeClr val="dk1"/>
                </a:solidFill>
                <a:latin typeface="Malgun Gothic"/>
                <a:ea typeface="Malgun Gothic"/>
                <a:cs typeface="Malgun Gothic"/>
                <a:sym typeface="Malgun Gothic"/>
              </a:rPr>
              <a:t>- B2B 고객 제품 수요량 예측 기반 재고 최적화 프로젝트</a:t>
            </a:r>
            <a:endParaRPr sz="1400" b="0" i="0" u="none" strike="noStrike" cap="none">
              <a:solidFill>
                <a:schemeClr val="dk1"/>
              </a:solidFill>
              <a:latin typeface="Malgun Gothic"/>
              <a:ea typeface="Malgun Gothic"/>
              <a:cs typeface="Malgun Gothic"/>
              <a:sym typeface="Malgun Gothic"/>
            </a:endParaRPr>
          </a:p>
        </p:txBody>
      </p:sp>
      <p:sp>
        <p:nvSpPr>
          <p:cNvPr id="529" name="Google Shape;529;g38ca421eb27_2_3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800"/>
              <a:buFont typeface="Malgun Gothic"/>
              <a:buNone/>
            </a:pPr>
            <a:r>
              <a:rPr lang="ko-KR" sz="2800" b="1"/>
              <a:t>교육 커리큘럼</a:t>
            </a:r>
            <a:endParaRPr sz="28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g38ca421eb27_2_400"/>
          <p:cNvSpPr txBox="1"/>
          <p:nvPr/>
        </p:nvSpPr>
        <p:spPr>
          <a:xfrm>
            <a:off x="428596" y="1606057"/>
            <a:ext cx="8572500" cy="4679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ko-KR" sz="2400" b="1" i="0" u="none" strike="noStrike" cap="none">
                <a:solidFill>
                  <a:schemeClr val="dk1"/>
                </a:solidFill>
                <a:latin typeface="Malgun Gothic"/>
                <a:ea typeface="Malgun Gothic"/>
                <a:cs typeface="Malgun Gothic"/>
                <a:sym typeface="Malgun Gothic"/>
              </a:rPr>
              <a:t>[04] 16주~20주. AI 웹앱 서비스 개발 최종 팀 프로젝트</a:t>
            </a:r>
            <a:endParaRPr sz="1800" b="1" i="1" u="none" strike="noStrike" cap="none">
              <a:solidFill>
                <a:schemeClr val="dk1"/>
              </a:solidFill>
              <a:latin typeface="Malgun Gothic"/>
              <a:ea typeface="Malgun Gothic"/>
              <a:cs typeface="Malgun Gothic"/>
              <a:sym typeface="Malgun Gothic"/>
            </a:endParaRPr>
          </a:p>
          <a:p>
            <a:pPr marL="0" marR="0" lvl="0" indent="0" algn="l" rtl="0">
              <a:lnSpc>
                <a:spcPct val="100000"/>
              </a:lnSpc>
              <a:spcBef>
                <a:spcPts val="0"/>
              </a:spcBef>
              <a:spcAft>
                <a:spcPts val="0"/>
              </a:spcAft>
              <a:buClr>
                <a:schemeClr val="dk1"/>
              </a:buClr>
              <a:buSzPts val="1800"/>
              <a:buFont typeface="Malgun Gothic"/>
              <a:buNone/>
            </a:pPr>
            <a:endParaRPr sz="1800" b="1" i="1" u="none" strike="noStrike" cap="none">
              <a:solidFill>
                <a:schemeClr val="dk1"/>
              </a:solidFill>
              <a:latin typeface="Malgun Gothic"/>
              <a:ea typeface="Malgun Gothic"/>
              <a:cs typeface="Malgun Gothic"/>
              <a:sym typeface="Malgun Gothic"/>
            </a:endParaRPr>
          </a:p>
          <a:p>
            <a:pPr marL="0" marR="0" lvl="0" indent="0" algn="l" rtl="0">
              <a:lnSpc>
                <a:spcPct val="100000"/>
              </a:lnSpc>
              <a:spcBef>
                <a:spcPts val="0"/>
              </a:spcBef>
              <a:spcAft>
                <a:spcPts val="0"/>
              </a:spcAft>
              <a:buClr>
                <a:schemeClr val="dk1"/>
              </a:buClr>
              <a:buSzPts val="1800"/>
              <a:buFont typeface="Malgun Gothic"/>
              <a:buChar char="-"/>
            </a:pPr>
            <a:r>
              <a:rPr lang="ko-KR" sz="1800" b="1" i="1" u="none" strike="noStrike" cap="none">
                <a:solidFill>
                  <a:schemeClr val="dk1"/>
                </a:solidFill>
                <a:latin typeface="Malgun Gothic"/>
                <a:ea typeface="Malgun Gothic"/>
                <a:cs typeface="Malgun Gothic"/>
                <a:sym typeface="Malgun Gothic"/>
              </a:rPr>
              <a:t> 나도 이제 인공지능 융합 웹 서비스를 만들수 있다!</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chemeClr val="dk1"/>
                </a:solidFill>
                <a:latin typeface="Malgun Gothic"/>
                <a:ea typeface="Malgun Gothic"/>
                <a:cs typeface="Malgun Gothic"/>
                <a:sym typeface="Malgun Gothic"/>
              </a:rPr>
              <a:t>마지막 단계로서 지금까지 학습한 모든 기술을 적용한 최종 팀 프로젝트를 만들게 됩니다. 산업체에서 요구하는 기술을 적용한 프로젝트 아이디어를 수립하여 지능형 AI 웹앱 서비스를 개발하면서 실무 환경과 유사한 개발 경험을 하게 됩니다.</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400"/>
              <a:buFont typeface="Arial"/>
              <a:buNone/>
            </a:pPr>
            <a:r>
              <a:rPr lang="ko-KR" sz="1400" b="1" i="0" u="none" strike="noStrike" cap="none">
                <a:solidFill>
                  <a:schemeClr val="dk1"/>
                </a:solidFill>
                <a:latin typeface="Malgun Gothic"/>
                <a:ea typeface="Malgun Gothic"/>
                <a:cs typeface="Malgun Gothic"/>
                <a:sym typeface="Malgun Gothic"/>
              </a:rPr>
              <a:t>∘학습목표 </a:t>
            </a:r>
            <a:endParaRPr sz="1400" b="0" i="0" u="none" strike="noStrike" cap="none">
              <a:solidFill>
                <a:schemeClr val="dk1"/>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chemeClr val="dk1"/>
                </a:solidFill>
                <a:latin typeface="Malgun Gothic"/>
                <a:ea typeface="Malgun Gothic"/>
                <a:cs typeface="Malgun Gothic"/>
                <a:sym typeface="Malgun Gothic"/>
              </a:rPr>
              <a:t>- React 컴포넌트에 수집된 데이터 분석을 통해 예측 및 추천 모델을 만들어 적용하여 고객데이터 분석 기능을 가진 지능형 AI 웹앱 서비스 개발하기</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chemeClr val="dk1"/>
                </a:solidFill>
                <a:latin typeface="Malgun Gothic"/>
                <a:ea typeface="Malgun Gothic"/>
                <a:cs typeface="Malgun Gothic"/>
                <a:sym typeface="Malgun Gothic"/>
              </a:rPr>
              <a:t>- AI 코딩도구를 활용한 바이브코딩도 시도해보기 </a:t>
            </a:r>
            <a:endParaRPr sz="1400" b="0" i="0" u="none" strike="noStrike" cap="none">
              <a:solidFill>
                <a:schemeClr val="dk1"/>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400"/>
              <a:buFont typeface="Arial"/>
              <a:buNone/>
            </a:pPr>
            <a:r>
              <a:rPr lang="ko-KR" sz="1400" b="1" i="0" u="none" strike="noStrike" cap="none">
                <a:solidFill>
                  <a:schemeClr val="dk1"/>
                </a:solidFill>
                <a:latin typeface="Malgun Gothic"/>
                <a:ea typeface="Malgun Gothic"/>
                <a:cs typeface="Malgun Gothic"/>
                <a:sym typeface="Malgun Gothic"/>
              </a:rPr>
              <a:t>∘주요내용 </a:t>
            </a:r>
            <a:endParaRPr sz="1400" b="0" i="0" u="none" strike="noStrike" cap="none">
              <a:solidFill>
                <a:schemeClr val="dk1"/>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chemeClr val="dk1"/>
                </a:solidFill>
                <a:latin typeface="Malgun Gothic"/>
                <a:ea typeface="Malgun Gothic"/>
                <a:cs typeface="Malgun Gothic"/>
                <a:sym typeface="Malgun Gothic"/>
              </a:rPr>
              <a:t>- 주제 : AI 기술을 활용하여 다양한 문제를 해결하여 제공하는 웹앱 서비스 제작</a:t>
            </a:r>
            <a:endParaRPr sz="1400" b="0" i="0" u="none" strike="noStrike" cap="none">
              <a:solidFill>
                <a:schemeClr val="dk1"/>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chemeClr val="dk1"/>
                </a:solidFill>
                <a:latin typeface="Malgun Gothic"/>
                <a:ea typeface="Malgun Gothic"/>
                <a:cs typeface="Malgun Gothic"/>
                <a:sym typeface="Malgun Gothic"/>
              </a:rPr>
              <a:t>  [ 예) 지역소멸 위기 해결을 위한 AI 기반 개인 맞춤형 지역 매칭 서비스 ]</a:t>
            </a:r>
            <a:endParaRPr sz="1400" b="0" i="0" u="none" strike="noStrike" cap="none">
              <a:solidFill>
                <a:schemeClr val="dk1"/>
              </a:solidFill>
              <a:latin typeface="Malgun Gothic"/>
              <a:ea typeface="Malgun Gothic"/>
              <a:cs typeface="Malgun Gothic"/>
              <a:sym typeface="Malgun Gothic"/>
            </a:endParaRPr>
          </a:p>
          <a:p>
            <a:pPr marL="0" marR="0" lvl="0" indent="0" algn="l" rtl="0">
              <a:lnSpc>
                <a:spcPct val="100000"/>
              </a:lnSpc>
              <a:spcBef>
                <a:spcPts val="0"/>
              </a:spcBef>
              <a:spcAft>
                <a:spcPts val="0"/>
              </a:spcAft>
              <a:buClr>
                <a:schemeClr val="dk1"/>
              </a:buClr>
              <a:buSzPts val="1400"/>
              <a:buFont typeface="Malgun Gothic"/>
              <a:buNone/>
            </a:pPr>
            <a:endParaRPr sz="1400" b="0" i="0" u="none" strike="noStrike" cap="none">
              <a:solidFill>
                <a:schemeClr val="dk1"/>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chemeClr val="dk1"/>
                </a:solidFill>
                <a:latin typeface="Malgun Gothic"/>
                <a:ea typeface="Malgun Gothic"/>
                <a:cs typeface="Malgun Gothic"/>
                <a:sym typeface="Malgun Gothic"/>
              </a:rPr>
              <a:t>- 주제선정, 기획, PRD, 스토리보드</a:t>
            </a:r>
            <a:endParaRPr sz="1400" b="0" i="0" u="none" strike="noStrike" cap="none">
              <a:solidFill>
                <a:schemeClr val="dk1"/>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chemeClr val="dk1"/>
                </a:solidFill>
                <a:latin typeface="Malgun Gothic"/>
                <a:ea typeface="Malgun Gothic"/>
                <a:cs typeface="Malgun Gothic"/>
                <a:sym typeface="Malgun Gothic"/>
              </a:rPr>
              <a:t>- 형상관리, 프로젝트 관리기법</a:t>
            </a:r>
            <a:endParaRPr sz="1400" b="0" i="0" u="none" strike="noStrike" cap="none">
              <a:solidFill>
                <a:schemeClr val="dk1"/>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chemeClr val="dk1"/>
                </a:solidFill>
                <a:latin typeface="Malgun Gothic"/>
                <a:ea typeface="Malgun Gothic"/>
                <a:cs typeface="Malgun Gothic"/>
                <a:sym typeface="Malgun Gothic"/>
              </a:rPr>
              <a:t>- 웹 호스팅 및 플레이 스토어에 웹앱 배포</a:t>
            </a:r>
            <a:endParaRPr sz="1400" b="0" i="0" u="none" strike="noStrike" cap="none">
              <a:solidFill>
                <a:schemeClr val="dk1"/>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400"/>
              <a:buFont typeface="Arial"/>
              <a:buNone/>
            </a:pPr>
            <a:r>
              <a:rPr lang="ko-KR" sz="1400" b="0" i="0" u="none" strike="noStrike" cap="none">
                <a:solidFill>
                  <a:schemeClr val="dk1"/>
                </a:solidFill>
                <a:latin typeface="Malgun Gothic"/>
                <a:ea typeface="Malgun Gothic"/>
                <a:cs typeface="Malgun Gothic"/>
                <a:sym typeface="Malgun Gothic"/>
              </a:rPr>
              <a:t>- 공모전 일정이 있다면 가급적 참여</a:t>
            </a:r>
            <a:endParaRPr sz="1400" b="0" i="0" u="none" strike="noStrike" cap="none">
              <a:solidFill>
                <a:schemeClr val="dk1"/>
              </a:solidFill>
              <a:latin typeface="Malgun Gothic"/>
              <a:ea typeface="Malgun Gothic"/>
              <a:cs typeface="Malgun Gothic"/>
              <a:sym typeface="Malgun Gothic"/>
            </a:endParaRPr>
          </a:p>
        </p:txBody>
      </p:sp>
      <p:sp>
        <p:nvSpPr>
          <p:cNvPr id="536" name="Google Shape;536;g38ca421eb27_2_40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800"/>
              <a:buFont typeface="Malgun Gothic"/>
              <a:buNone/>
            </a:pPr>
            <a:r>
              <a:rPr lang="ko-KR" sz="2800" b="1"/>
              <a:t>교육 커리큘럼</a:t>
            </a:r>
            <a:endParaRPr sz="28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g38ca421eb27_2_28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800"/>
              <a:buFont typeface="Malgun Gothic"/>
              <a:buNone/>
            </a:pPr>
            <a:r>
              <a:rPr lang="ko-KR" sz="2800" b="1"/>
              <a:t>수료생 종합 프로젝트</a:t>
            </a:r>
            <a:endParaRPr sz="2800"/>
          </a:p>
        </p:txBody>
      </p:sp>
      <p:sp>
        <p:nvSpPr>
          <p:cNvPr id="542" name="Google Shape;542;g38ca421eb27_2_281"/>
          <p:cNvSpPr/>
          <p:nvPr/>
        </p:nvSpPr>
        <p:spPr>
          <a:xfrm>
            <a:off x="0" y="0"/>
            <a:ext cx="91440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pic>
        <p:nvPicPr>
          <p:cNvPr id="543" name="Google Shape;543;g38ca421eb27_2_281"/>
          <p:cNvPicPr preferRelativeResize="0"/>
          <p:nvPr/>
        </p:nvPicPr>
        <p:blipFill rotWithShape="1">
          <a:blip r:embed="rId3">
            <a:alphaModFix/>
          </a:blip>
          <a:srcRect/>
          <a:stretch/>
        </p:blipFill>
        <p:spPr>
          <a:xfrm>
            <a:off x="1028700" y="1254475"/>
            <a:ext cx="7086600" cy="4722038"/>
          </a:xfrm>
          <a:prstGeom prst="rect">
            <a:avLst/>
          </a:prstGeom>
          <a:noFill/>
          <a:ln>
            <a:noFill/>
          </a:ln>
        </p:spPr>
      </p:pic>
      <p:sp>
        <p:nvSpPr>
          <p:cNvPr id="544" name="Google Shape;544;g38ca421eb27_2_281"/>
          <p:cNvSpPr txBox="1"/>
          <p:nvPr/>
        </p:nvSpPr>
        <p:spPr>
          <a:xfrm>
            <a:off x="930992" y="6237305"/>
            <a:ext cx="7857300" cy="507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ko-KR" sz="2100" b="0" i="0" u="none" strike="noStrike" cap="none">
                <a:solidFill>
                  <a:schemeClr val="dk1"/>
                </a:solidFill>
                <a:latin typeface="Arial"/>
                <a:ea typeface="Arial"/>
                <a:cs typeface="Arial"/>
                <a:sym typeface="Arial"/>
              </a:rPr>
              <a:t> </a:t>
            </a:r>
            <a:r>
              <a:rPr lang="ko-KR" sz="2100" b="1" i="0" u="none" strike="noStrike" cap="none">
                <a:solidFill>
                  <a:schemeClr val="dk1"/>
                </a:solidFill>
                <a:latin typeface="Arial"/>
                <a:ea typeface="Arial"/>
                <a:cs typeface="Arial"/>
                <a:sym typeface="Arial"/>
              </a:rPr>
              <a:t>지역소멸 위기 해결</a:t>
            </a:r>
            <a:r>
              <a:rPr lang="ko-KR" sz="2100" b="0" i="0" u="none" strike="noStrike" cap="none">
                <a:solidFill>
                  <a:schemeClr val="dk1"/>
                </a:solidFill>
                <a:latin typeface="Arial"/>
                <a:ea typeface="Arial"/>
                <a:cs typeface="Arial"/>
                <a:sym typeface="Arial"/>
              </a:rPr>
              <a:t>을 위한 </a:t>
            </a:r>
            <a:r>
              <a:rPr lang="ko-KR" sz="2100" b="1" i="0" u="none" strike="noStrike" cap="none">
                <a:solidFill>
                  <a:schemeClr val="dk1"/>
                </a:solidFill>
                <a:latin typeface="Arial"/>
                <a:ea typeface="Arial"/>
                <a:cs typeface="Arial"/>
                <a:sym typeface="Arial"/>
              </a:rPr>
              <a:t>AI 기반 개인 맞춤형 지역 매칭 서비스</a:t>
            </a:r>
            <a:endParaRPr sz="900" b="0" i="0" u="none" strike="noStrike" cap="none">
              <a:solidFill>
                <a:srgbClr val="000000"/>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g38ca421eb27_2_292"/>
          <p:cNvSpPr txBox="1">
            <a:spLocks noGrp="1"/>
          </p:cNvSpPr>
          <p:nvPr>
            <p:ph type="body" idx="1"/>
          </p:nvPr>
        </p:nvSpPr>
        <p:spPr>
          <a:xfrm>
            <a:off x="457200" y="257375"/>
            <a:ext cx="8229600" cy="6343200"/>
          </a:xfrm>
          <a:prstGeom prst="rect">
            <a:avLst/>
          </a:prstGeom>
          <a:noFill/>
          <a:ln>
            <a:noFill/>
          </a:ln>
        </p:spPr>
        <p:txBody>
          <a:bodyPr spcFirstLastPara="1" wrap="square" lIns="91425" tIns="45700" rIns="91425" bIns="45700" anchor="t" anchorCtr="0">
            <a:noAutofit/>
          </a:bodyPr>
          <a:lstStyle/>
          <a:p>
            <a:pPr marL="0" lvl="0" indent="0" algn="l" rtl="0">
              <a:lnSpc>
                <a:spcPct val="118000"/>
              </a:lnSpc>
              <a:spcBef>
                <a:spcPts val="1800"/>
              </a:spcBef>
              <a:spcAft>
                <a:spcPts val="0"/>
              </a:spcAft>
              <a:buClr>
                <a:schemeClr val="dk1"/>
              </a:buClr>
              <a:buSzPts val="440"/>
              <a:buFont typeface="Arial"/>
              <a:buNone/>
            </a:pPr>
            <a:r>
              <a:rPr lang="ko-KR" sz="1679" b="1">
                <a:latin typeface="Arial"/>
                <a:ea typeface="Arial"/>
                <a:cs typeface="Arial"/>
                <a:sym typeface="Arial"/>
              </a:rPr>
              <a:t>요구사항 정의서</a:t>
            </a:r>
            <a:endParaRPr sz="1679" b="1">
              <a:latin typeface="Arial"/>
              <a:ea typeface="Arial"/>
              <a:cs typeface="Arial"/>
              <a:sym typeface="Arial"/>
            </a:endParaRPr>
          </a:p>
          <a:p>
            <a:pPr marL="0" lvl="0" indent="0" algn="l" rtl="0">
              <a:lnSpc>
                <a:spcPct val="118000"/>
              </a:lnSpc>
              <a:spcBef>
                <a:spcPts val="1800"/>
              </a:spcBef>
              <a:spcAft>
                <a:spcPts val="0"/>
              </a:spcAft>
              <a:buClr>
                <a:schemeClr val="dk1"/>
              </a:buClr>
              <a:buSzPts val="440"/>
              <a:buFont typeface="Arial"/>
              <a:buNone/>
            </a:pPr>
            <a:r>
              <a:rPr lang="ko-KR" sz="1679" b="1">
                <a:latin typeface="Arial"/>
                <a:ea typeface="Arial"/>
                <a:cs typeface="Arial"/>
                <a:sym typeface="Arial"/>
              </a:rPr>
              <a:t>1. 목적 및 개요</a:t>
            </a:r>
            <a:endParaRPr sz="1679" b="1">
              <a:latin typeface="Arial"/>
              <a:ea typeface="Arial"/>
              <a:cs typeface="Arial"/>
              <a:sym typeface="Arial"/>
            </a:endParaRPr>
          </a:p>
          <a:p>
            <a:pPr marL="0" lvl="0" indent="0" algn="l" rtl="0">
              <a:lnSpc>
                <a:spcPct val="118000"/>
              </a:lnSpc>
              <a:spcBef>
                <a:spcPts val="1200"/>
              </a:spcBef>
              <a:spcAft>
                <a:spcPts val="0"/>
              </a:spcAft>
              <a:buClr>
                <a:schemeClr val="dk1"/>
              </a:buClr>
              <a:buSzPts val="440"/>
              <a:buFont typeface="Arial"/>
              <a:buNone/>
            </a:pPr>
            <a:r>
              <a:rPr lang="ko-KR" sz="1440">
                <a:latin typeface="Arial"/>
                <a:ea typeface="Arial"/>
                <a:cs typeface="Arial"/>
                <a:sym typeface="Arial"/>
              </a:rPr>
              <a:t>본 플랫폼은 사용자의 라이프스타일, 직업, 취미, 가치관, 거주 성향 등 다양한 개인 데이터를 AI로 분석하여, 전국의 농촌·어촌·지방 도시 중 개인에게 가장 적합한 정착지와 체험 코스를 추천하는 것을 목표로 한다.</a:t>
            </a:r>
            <a:br>
              <a:rPr lang="ko-KR" sz="1440">
                <a:latin typeface="Arial"/>
                <a:ea typeface="Arial"/>
                <a:cs typeface="Arial"/>
                <a:sym typeface="Arial"/>
              </a:rPr>
            </a:br>
            <a:r>
              <a:rPr lang="ko-KR" sz="1440">
                <a:latin typeface="Arial"/>
                <a:ea typeface="Arial"/>
                <a:cs typeface="Arial"/>
                <a:sym typeface="Arial"/>
              </a:rPr>
              <a:t> 공공데이터와 위치 기반 데이터를 통합하고, 첨단 디지털 기술을 활용하여 지역 인구 유입, 경제 활성화, 사회적 유대 강화에 기여하는 서비스 구현을 지향한다.</a:t>
            </a:r>
            <a:endParaRPr sz="1440">
              <a:latin typeface="Arial"/>
              <a:ea typeface="Arial"/>
              <a:cs typeface="Arial"/>
              <a:sym typeface="Arial"/>
            </a:endParaRPr>
          </a:p>
          <a:p>
            <a:pPr marL="0" lvl="0" indent="0" algn="l" rtl="0">
              <a:lnSpc>
                <a:spcPct val="118000"/>
              </a:lnSpc>
              <a:spcBef>
                <a:spcPts val="1800"/>
              </a:spcBef>
              <a:spcAft>
                <a:spcPts val="0"/>
              </a:spcAft>
              <a:buClr>
                <a:schemeClr val="dk1"/>
              </a:buClr>
              <a:buSzPts val="440"/>
              <a:buFont typeface="Arial"/>
              <a:buNone/>
            </a:pPr>
            <a:r>
              <a:rPr lang="ko-KR" sz="1679" b="1">
                <a:latin typeface="Arial"/>
                <a:ea typeface="Arial"/>
                <a:cs typeface="Arial"/>
                <a:sym typeface="Arial"/>
              </a:rPr>
              <a:t>2. 주요 기능 요구사항</a:t>
            </a:r>
            <a:endParaRPr sz="1679" b="1">
              <a:latin typeface="Arial"/>
              <a:ea typeface="Arial"/>
              <a:cs typeface="Arial"/>
              <a:sym typeface="Arial"/>
            </a:endParaRPr>
          </a:p>
          <a:p>
            <a:pPr marL="0" lvl="0" indent="0" algn="l" rtl="0">
              <a:lnSpc>
                <a:spcPct val="118000"/>
              </a:lnSpc>
              <a:spcBef>
                <a:spcPts val="1800"/>
              </a:spcBef>
              <a:spcAft>
                <a:spcPts val="0"/>
              </a:spcAft>
              <a:buClr>
                <a:schemeClr val="dk1"/>
              </a:buClr>
              <a:buSzPts val="440"/>
              <a:buFont typeface="Arial"/>
              <a:buNone/>
            </a:pPr>
            <a:r>
              <a:rPr lang="ko-KR" sz="1679" b="1">
                <a:latin typeface="Arial"/>
                <a:ea typeface="Arial"/>
                <a:cs typeface="Arial"/>
                <a:sym typeface="Arial"/>
              </a:rPr>
              <a:t>2.1 AI 기반 개인화 추천 엔진</a:t>
            </a:r>
            <a:endParaRPr sz="1679" b="1">
              <a:latin typeface="Arial"/>
              <a:ea typeface="Arial"/>
              <a:cs typeface="Arial"/>
              <a:sym typeface="Arial"/>
            </a:endParaRPr>
          </a:p>
          <a:p>
            <a:pPr marL="457200" lvl="0" indent="-320040" algn="l" rtl="0">
              <a:lnSpc>
                <a:spcPct val="95000"/>
              </a:lnSpc>
              <a:spcBef>
                <a:spcPts val="400"/>
              </a:spcBef>
              <a:spcAft>
                <a:spcPts val="0"/>
              </a:spcAft>
              <a:buSzPts val="1440"/>
              <a:buChar char="●"/>
            </a:pPr>
            <a:r>
              <a:rPr lang="ko-KR" sz="1440">
                <a:latin typeface="Arial"/>
                <a:ea typeface="Arial"/>
                <a:cs typeface="Arial"/>
                <a:sym typeface="Arial"/>
              </a:rPr>
              <a:t>사용자가 입력한 라이프스타일, 직업, 취미, 가치관, 거주 성향 등 데이터를 벡터화하여 분석한다.</a:t>
            </a:r>
            <a:br>
              <a:rPr lang="ko-KR" sz="1440">
                <a:latin typeface="Arial"/>
                <a:ea typeface="Arial"/>
                <a:cs typeface="Arial"/>
                <a:sym typeface="Arial"/>
              </a:rPr>
            </a:br>
            <a:endParaRPr sz="1440">
              <a:latin typeface="Arial"/>
              <a:ea typeface="Arial"/>
              <a:cs typeface="Arial"/>
              <a:sym typeface="Arial"/>
            </a:endParaRPr>
          </a:p>
          <a:p>
            <a:pPr marL="457200" lvl="0" indent="-320040" algn="l" rtl="0">
              <a:lnSpc>
                <a:spcPct val="95000"/>
              </a:lnSpc>
              <a:spcBef>
                <a:spcPts val="0"/>
              </a:spcBef>
              <a:spcAft>
                <a:spcPts val="0"/>
              </a:spcAft>
              <a:buSzPts val="1440"/>
              <a:buChar char="●"/>
            </a:pPr>
            <a:r>
              <a:rPr lang="ko-KR" sz="1440">
                <a:latin typeface="Arial"/>
                <a:ea typeface="Arial"/>
                <a:cs typeface="Arial"/>
                <a:sym typeface="Arial"/>
              </a:rPr>
              <a:t>K-means 군집화 등 군집화 알고리즘을 활용해 사용자 유형 및 지역 유형을 분류한다.</a:t>
            </a:r>
            <a:br>
              <a:rPr lang="ko-KR" sz="1440">
                <a:latin typeface="Arial"/>
                <a:ea typeface="Arial"/>
                <a:cs typeface="Arial"/>
                <a:sym typeface="Arial"/>
              </a:rPr>
            </a:br>
            <a:endParaRPr sz="1440">
              <a:latin typeface="Arial"/>
              <a:ea typeface="Arial"/>
              <a:cs typeface="Arial"/>
              <a:sym typeface="Arial"/>
            </a:endParaRPr>
          </a:p>
          <a:p>
            <a:pPr marL="457200" lvl="0" indent="-320040" algn="l" rtl="0">
              <a:lnSpc>
                <a:spcPct val="95000"/>
              </a:lnSpc>
              <a:spcBef>
                <a:spcPts val="0"/>
              </a:spcBef>
              <a:spcAft>
                <a:spcPts val="0"/>
              </a:spcAft>
              <a:buSzPts val="1440"/>
              <a:buChar char="●"/>
            </a:pPr>
            <a:r>
              <a:rPr lang="ko-KR" sz="1440">
                <a:latin typeface="Arial"/>
                <a:ea typeface="Arial"/>
                <a:cs typeface="Arial"/>
                <a:sym typeface="Arial"/>
              </a:rPr>
              <a:t>개인-지역 궁합 점수 산출 및 TOP N 맞춤 추천을 제공한다.</a:t>
            </a:r>
            <a:br>
              <a:rPr lang="ko-KR" sz="1440">
                <a:latin typeface="Arial"/>
                <a:ea typeface="Arial"/>
                <a:cs typeface="Arial"/>
                <a:sym typeface="Arial"/>
              </a:rPr>
            </a:br>
            <a:endParaRPr sz="1440">
              <a:latin typeface="Arial"/>
              <a:ea typeface="Arial"/>
              <a:cs typeface="Arial"/>
              <a:sym typeface="Arial"/>
            </a:endParaRPr>
          </a:p>
          <a:p>
            <a:pPr marL="457200" lvl="0" indent="-320040" algn="l" rtl="0">
              <a:lnSpc>
                <a:spcPct val="95000"/>
              </a:lnSpc>
              <a:spcBef>
                <a:spcPts val="0"/>
              </a:spcBef>
              <a:spcAft>
                <a:spcPts val="0"/>
              </a:spcAft>
              <a:buSzPts val="1440"/>
              <a:buChar char="●"/>
            </a:pPr>
            <a:r>
              <a:rPr lang="ko-KR" sz="1440">
                <a:latin typeface="Arial"/>
                <a:ea typeface="Arial"/>
                <a:cs typeface="Arial"/>
                <a:sym typeface="Arial"/>
              </a:rPr>
              <a:t>추천 결과에 따라 일자리, 주거, 교육, 커뮤니티, 멘토 등 실질적 정착 패키지?? 정보를 함께 제공한다.</a:t>
            </a:r>
            <a:br>
              <a:rPr lang="ko-KR" sz="1440">
                <a:latin typeface="Arial"/>
                <a:ea typeface="Arial"/>
                <a:cs typeface="Arial"/>
                <a:sym typeface="Arial"/>
              </a:rPr>
            </a:br>
            <a:endParaRPr sz="1440">
              <a:latin typeface="Arial"/>
              <a:ea typeface="Arial"/>
              <a:cs typeface="Arial"/>
              <a:sym typeface="Arial"/>
            </a:endParaRPr>
          </a:p>
          <a:p>
            <a:pPr marL="0" lvl="0" indent="0" algn="l" rtl="0">
              <a:lnSpc>
                <a:spcPct val="118000"/>
              </a:lnSpc>
              <a:spcBef>
                <a:spcPts val="1800"/>
              </a:spcBef>
              <a:spcAft>
                <a:spcPts val="0"/>
              </a:spcAft>
              <a:buClr>
                <a:schemeClr val="dk1"/>
              </a:buClr>
              <a:buSzPts val="440"/>
              <a:buFont typeface="Arial"/>
              <a:buNone/>
            </a:pPr>
            <a:r>
              <a:rPr lang="ko-KR" sz="1679" b="1">
                <a:latin typeface="Arial"/>
                <a:ea typeface="Arial"/>
                <a:cs typeface="Arial"/>
                <a:sym typeface="Arial"/>
              </a:rPr>
              <a:t>2.2 공공데이터 및 위치 기반 데이터 통합</a:t>
            </a:r>
            <a:endParaRPr sz="1679" b="1">
              <a:latin typeface="Arial"/>
              <a:ea typeface="Arial"/>
              <a:cs typeface="Arial"/>
              <a:sym typeface="Arial"/>
            </a:endParaRPr>
          </a:p>
          <a:p>
            <a:pPr marL="457200" lvl="0" indent="-320040" algn="l" rtl="0">
              <a:lnSpc>
                <a:spcPct val="95000"/>
              </a:lnSpc>
              <a:spcBef>
                <a:spcPts val="400"/>
              </a:spcBef>
              <a:spcAft>
                <a:spcPts val="0"/>
              </a:spcAft>
              <a:buSzPts val="1440"/>
              <a:buChar char="●"/>
            </a:pPr>
            <a:r>
              <a:rPr lang="ko-KR" sz="1440">
                <a:latin typeface="Arial"/>
                <a:ea typeface="Arial"/>
                <a:cs typeface="Arial"/>
                <a:sym typeface="Arial"/>
              </a:rPr>
              <a:t>인구, 유동인구, 주거환경, 문화, 환경, 일자리, 복지 등 다양한 공공데이터를 수집·정제한다.</a:t>
            </a:r>
            <a:br>
              <a:rPr lang="ko-KR" sz="1440">
                <a:latin typeface="Arial"/>
                <a:ea typeface="Arial"/>
                <a:cs typeface="Arial"/>
                <a:sym typeface="Arial"/>
              </a:rPr>
            </a:br>
            <a:endParaRPr sz="1440">
              <a:latin typeface="Arial"/>
              <a:ea typeface="Arial"/>
              <a:cs typeface="Arial"/>
              <a:sym typeface="Arial"/>
            </a:endParaRPr>
          </a:p>
          <a:p>
            <a:pPr marL="457200" lvl="0" indent="-320040" algn="l" rtl="0">
              <a:lnSpc>
                <a:spcPct val="95000"/>
              </a:lnSpc>
              <a:spcBef>
                <a:spcPts val="0"/>
              </a:spcBef>
              <a:spcAft>
                <a:spcPts val="0"/>
              </a:spcAft>
              <a:buSzPts val="1440"/>
              <a:buChar char="●"/>
            </a:pPr>
            <a:r>
              <a:rPr lang="ko-KR" sz="1440">
                <a:latin typeface="Arial"/>
                <a:ea typeface="Arial"/>
                <a:cs typeface="Arial"/>
                <a:sym typeface="Arial"/>
              </a:rPr>
              <a:t>위치 기반 데이터(사용자 위치, 지역 특성 등)와 통합하여 분석에 활용한다.</a:t>
            </a:r>
            <a:endParaRPr sz="14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g38ca421eb27_2_299"/>
          <p:cNvSpPr txBox="1">
            <a:spLocks noGrp="1"/>
          </p:cNvSpPr>
          <p:nvPr>
            <p:ph type="body" idx="1"/>
          </p:nvPr>
        </p:nvSpPr>
        <p:spPr>
          <a:xfrm>
            <a:off x="457200" y="257375"/>
            <a:ext cx="8229600" cy="6343200"/>
          </a:xfrm>
          <a:prstGeom prst="rect">
            <a:avLst/>
          </a:prstGeom>
          <a:noFill/>
          <a:ln>
            <a:noFill/>
          </a:ln>
        </p:spPr>
        <p:txBody>
          <a:bodyPr spcFirstLastPara="1" wrap="square" lIns="91425" tIns="45700" rIns="91425" bIns="45700" anchor="t" anchorCtr="0">
            <a:noAutofit/>
          </a:bodyPr>
          <a:lstStyle/>
          <a:p>
            <a:pPr marL="0" lvl="0" indent="0" algn="l" rtl="0">
              <a:lnSpc>
                <a:spcPct val="118000"/>
              </a:lnSpc>
              <a:spcBef>
                <a:spcPts val="1800"/>
              </a:spcBef>
              <a:spcAft>
                <a:spcPts val="0"/>
              </a:spcAft>
              <a:buSzPts val="440"/>
              <a:buNone/>
            </a:pPr>
            <a:r>
              <a:rPr lang="ko-KR" sz="1679" b="1">
                <a:latin typeface="Arial"/>
                <a:ea typeface="Arial"/>
                <a:cs typeface="Arial"/>
                <a:sym typeface="Arial"/>
              </a:rPr>
              <a:t>2.3 지도 기반 시각화</a:t>
            </a:r>
            <a:endParaRPr sz="1679" b="1">
              <a:latin typeface="Arial"/>
              <a:ea typeface="Arial"/>
              <a:cs typeface="Arial"/>
              <a:sym typeface="Arial"/>
            </a:endParaRPr>
          </a:p>
          <a:p>
            <a:pPr marL="457200" lvl="0" indent="-320040" algn="l" rtl="0">
              <a:lnSpc>
                <a:spcPct val="95000"/>
              </a:lnSpc>
              <a:spcBef>
                <a:spcPts val="400"/>
              </a:spcBef>
              <a:spcAft>
                <a:spcPts val="0"/>
              </a:spcAft>
              <a:buSzPts val="1440"/>
              <a:buChar char="●"/>
            </a:pPr>
            <a:r>
              <a:rPr lang="ko-KR" sz="1440">
                <a:latin typeface="Arial"/>
                <a:ea typeface="Arial"/>
                <a:cs typeface="Arial"/>
                <a:sym typeface="Arial"/>
              </a:rPr>
              <a:t>추천된 정착지, 체험 코스, 일자리, 주거, 창업 공간, 지원 정책 등 정보를 지도 기반 UI로 시각화한다.</a:t>
            </a:r>
            <a:br>
              <a:rPr lang="ko-KR" sz="1440">
                <a:latin typeface="Arial"/>
                <a:ea typeface="Arial"/>
                <a:cs typeface="Arial"/>
                <a:sym typeface="Arial"/>
              </a:rPr>
            </a:br>
            <a:endParaRPr sz="1440">
              <a:latin typeface="Arial"/>
              <a:ea typeface="Arial"/>
              <a:cs typeface="Arial"/>
              <a:sym typeface="Arial"/>
            </a:endParaRPr>
          </a:p>
          <a:p>
            <a:pPr marL="457200" lvl="0" indent="-320040" algn="l" rtl="0">
              <a:lnSpc>
                <a:spcPct val="95000"/>
              </a:lnSpc>
              <a:spcBef>
                <a:spcPts val="0"/>
              </a:spcBef>
              <a:spcAft>
                <a:spcPts val="0"/>
              </a:spcAft>
              <a:buSzPts val="1440"/>
              <a:buChar char="●"/>
            </a:pPr>
            <a:r>
              <a:rPr lang="ko-KR" sz="1440">
                <a:latin typeface="Arial"/>
                <a:ea typeface="Arial"/>
                <a:cs typeface="Arial"/>
                <a:sym typeface="Arial"/>
              </a:rPr>
              <a:t>사용자는 지도에서 지역별 상세 정보 및 비교 기능을 이용할 수 있다.</a:t>
            </a:r>
            <a:br>
              <a:rPr lang="ko-KR" sz="1440">
                <a:latin typeface="Arial"/>
                <a:ea typeface="Arial"/>
                <a:cs typeface="Arial"/>
                <a:sym typeface="Arial"/>
              </a:rPr>
            </a:br>
            <a:endParaRPr sz="1440">
              <a:latin typeface="Arial"/>
              <a:ea typeface="Arial"/>
              <a:cs typeface="Arial"/>
              <a:sym typeface="Arial"/>
            </a:endParaRPr>
          </a:p>
          <a:p>
            <a:pPr marL="0" lvl="0" indent="0" algn="l" rtl="0">
              <a:lnSpc>
                <a:spcPct val="118000"/>
              </a:lnSpc>
              <a:spcBef>
                <a:spcPts val="1800"/>
              </a:spcBef>
              <a:spcAft>
                <a:spcPts val="0"/>
              </a:spcAft>
              <a:buSzPts val="440"/>
              <a:buNone/>
            </a:pPr>
            <a:r>
              <a:rPr lang="ko-KR" sz="1679" b="1">
                <a:latin typeface="Arial"/>
                <a:ea typeface="Arial"/>
                <a:cs typeface="Arial"/>
                <a:sym typeface="Arial"/>
              </a:rPr>
              <a:t>2.4 커뮤니티 및 멘토링 시스템</a:t>
            </a:r>
            <a:endParaRPr sz="1679" b="1">
              <a:latin typeface="Arial"/>
              <a:ea typeface="Arial"/>
              <a:cs typeface="Arial"/>
              <a:sym typeface="Arial"/>
            </a:endParaRPr>
          </a:p>
          <a:p>
            <a:pPr marL="457200" lvl="0" indent="-320040" algn="l" rtl="0">
              <a:lnSpc>
                <a:spcPct val="95000"/>
              </a:lnSpc>
              <a:spcBef>
                <a:spcPts val="400"/>
              </a:spcBef>
              <a:spcAft>
                <a:spcPts val="0"/>
              </a:spcAft>
              <a:buSzPts val="1440"/>
              <a:buChar char="●"/>
            </a:pPr>
            <a:r>
              <a:rPr lang="ko-KR" sz="1440">
                <a:latin typeface="Arial"/>
                <a:ea typeface="Arial"/>
                <a:cs typeface="Arial"/>
                <a:sym typeface="Arial"/>
              </a:rPr>
              <a:t>정착 경험자와 예비 이주자를 연결하는 멘토-멘티 매칭 기능을 제공한다.</a:t>
            </a:r>
            <a:br>
              <a:rPr lang="ko-KR" sz="1440">
                <a:latin typeface="Arial"/>
                <a:ea typeface="Arial"/>
                <a:cs typeface="Arial"/>
                <a:sym typeface="Arial"/>
              </a:rPr>
            </a:br>
            <a:endParaRPr sz="1440">
              <a:latin typeface="Arial"/>
              <a:ea typeface="Arial"/>
              <a:cs typeface="Arial"/>
              <a:sym typeface="Arial"/>
            </a:endParaRPr>
          </a:p>
          <a:p>
            <a:pPr marL="457200" lvl="0" indent="-320040" algn="l" rtl="0">
              <a:lnSpc>
                <a:spcPct val="95000"/>
              </a:lnSpc>
              <a:spcBef>
                <a:spcPts val="0"/>
              </a:spcBef>
              <a:spcAft>
                <a:spcPts val="0"/>
              </a:spcAft>
              <a:buSzPts val="1440"/>
              <a:buChar char="●"/>
            </a:pPr>
            <a:r>
              <a:rPr lang="ko-KR" sz="1440">
                <a:latin typeface="Arial"/>
                <a:ea typeface="Arial"/>
                <a:cs typeface="Arial"/>
                <a:sym typeface="Arial"/>
              </a:rPr>
              <a:t>QnA, 후기, 경험 공유 등 커뮤니티 기능을 통해 정보 신뢰도와 정착 성공률을 높인다.</a:t>
            </a:r>
            <a:br>
              <a:rPr lang="ko-KR" sz="1440">
                <a:latin typeface="Arial"/>
                <a:ea typeface="Arial"/>
                <a:cs typeface="Arial"/>
                <a:sym typeface="Arial"/>
              </a:rPr>
            </a:br>
            <a:endParaRPr sz="1440">
              <a:latin typeface="Arial"/>
              <a:ea typeface="Arial"/>
              <a:cs typeface="Arial"/>
              <a:sym typeface="Arial"/>
            </a:endParaRPr>
          </a:p>
          <a:p>
            <a:pPr marL="0" lvl="0" indent="0" algn="l" rtl="0">
              <a:lnSpc>
                <a:spcPct val="118000"/>
              </a:lnSpc>
              <a:spcBef>
                <a:spcPts val="1800"/>
              </a:spcBef>
              <a:spcAft>
                <a:spcPts val="0"/>
              </a:spcAft>
              <a:buSzPts val="440"/>
              <a:buNone/>
            </a:pPr>
            <a:r>
              <a:rPr lang="ko-KR" sz="1679" b="1">
                <a:latin typeface="Arial"/>
                <a:ea typeface="Arial"/>
                <a:cs typeface="Arial"/>
                <a:sym typeface="Arial"/>
              </a:rPr>
              <a:t>3. 데이터 및 분석 요구사항</a:t>
            </a:r>
            <a:endParaRPr sz="1679" b="1">
              <a:latin typeface="Arial"/>
              <a:ea typeface="Arial"/>
              <a:cs typeface="Arial"/>
              <a:sym typeface="Arial"/>
            </a:endParaRPr>
          </a:p>
          <a:p>
            <a:pPr marL="457200" lvl="0" indent="-320040" algn="l" rtl="0">
              <a:lnSpc>
                <a:spcPct val="95000"/>
              </a:lnSpc>
              <a:spcBef>
                <a:spcPts val="400"/>
              </a:spcBef>
              <a:spcAft>
                <a:spcPts val="0"/>
              </a:spcAft>
              <a:buSzPts val="1440"/>
              <a:buChar char="●"/>
            </a:pPr>
            <a:r>
              <a:rPr lang="ko-KR" sz="1440">
                <a:latin typeface="Arial"/>
                <a:ea typeface="Arial"/>
                <a:cs typeface="Arial"/>
                <a:sym typeface="Arial"/>
              </a:rPr>
              <a:t>데이터 유형별로 최적의 분석 기법을 적용한다.</a:t>
            </a:r>
            <a:br>
              <a:rPr lang="ko-KR" sz="1440">
                <a:latin typeface="Arial"/>
                <a:ea typeface="Arial"/>
                <a:cs typeface="Arial"/>
                <a:sym typeface="Arial"/>
              </a:rPr>
            </a:br>
            <a:endParaRPr sz="1440">
              <a:latin typeface="Arial"/>
              <a:ea typeface="Arial"/>
              <a:cs typeface="Arial"/>
              <a:sym typeface="Arial"/>
            </a:endParaRPr>
          </a:p>
          <a:p>
            <a:pPr marL="914400" lvl="1" indent="-320040" algn="l" rtl="0">
              <a:lnSpc>
                <a:spcPct val="95000"/>
              </a:lnSpc>
              <a:spcBef>
                <a:spcPts val="0"/>
              </a:spcBef>
              <a:spcAft>
                <a:spcPts val="0"/>
              </a:spcAft>
              <a:buSzPts val="1440"/>
              <a:buChar char="○"/>
            </a:pPr>
            <a:r>
              <a:rPr lang="ko-KR" sz="1440">
                <a:latin typeface="Arial"/>
                <a:ea typeface="Arial"/>
                <a:cs typeface="Arial"/>
                <a:sym typeface="Arial"/>
              </a:rPr>
              <a:t>인구·유동인구: 공간-시간 클러스터링, 시계열 예측</a:t>
            </a:r>
            <a:br>
              <a:rPr lang="ko-KR" sz="1440">
                <a:latin typeface="Arial"/>
                <a:ea typeface="Arial"/>
                <a:cs typeface="Arial"/>
                <a:sym typeface="Arial"/>
              </a:rPr>
            </a:br>
            <a:endParaRPr sz="1440">
              <a:latin typeface="Arial"/>
              <a:ea typeface="Arial"/>
              <a:cs typeface="Arial"/>
              <a:sym typeface="Arial"/>
            </a:endParaRPr>
          </a:p>
          <a:p>
            <a:pPr marL="914400" lvl="1" indent="-320040" algn="l" rtl="0">
              <a:lnSpc>
                <a:spcPct val="95000"/>
              </a:lnSpc>
              <a:spcBef>
                <a:spcPts val="0"/>
              </a:spcBef>
              <a:spcAft>
                <a:spcPts val="0"/>
              </a:spcAft>
              <a:buSzPts val="1440"/>
              <a:buChar char="○"/>
            </a:pPr>
            <a:r>
              <a:rPr lang="ko-KR" sz="1440">
                <a:latin typeface="Arial"/>
                <a:ea typeface="Arial"/>
                <a:cs typeface="Arial"/>
                <a:sym typeface="Arial"/>
              </a:rPr>
              <a:t>주거환경: 다중 회귀분석, 공간 상관분석</a:t>
            </a:r>
            <a:br>
              <a:rPr lang="ko-KR" sz="1440">
                <a:latin typeface="Arial"/>
                <a:ea typeface="Arial"/>
                <a:cs typeface="Arial"/>
                <a:sym typeface="Arial"/>
              </a:rPr>
            </a:br>
            <a:endParaRPr sz="1440">
              <a:latin typeface="Arial"/>
              <a:ea typeface="Arial"/>
              <a:cs typeface="Arial"/>
              <a:sym typeface="Arial"/>
            </a:endParaRPr>
          </a:p>
          <a:p>
            <a:pPr marL="914400" lvl="1" indent="-320040" algn="l" rtl="0">
              <a:lnSpc>
                <a:spcPct val="95000"/>
              </a:lnSpc>
              <a:spcBef>
                <a:spcPts val="0"/>
              </a:spcBef>
              <a:spcAft>
                <a:spcPts val="0"/>
              </a:spcAft>
              <a:buSzPts val="1440"/>
              <a:buChar char="○"/>
            </a:pPr>
            <a:r>
              <a:rPr lang="ko-KR" sz="1440">
                <a:latin typeface="Arial"/>
                <a:ea typeface="Arial"/>
                <a:cs typeface="Arial"/>
                <a:sym typeface="Arial"/>
              </a:rPr>
              <a:t>문화·관광: 네트워크 분석, 협업필터링</a:t>
            </a:r>
            <a:br>
              <a:rPr lang="ko-KR" sz="1440">
                <a:latin typeface="Arial"/>
                <a:ea typeface="Arial"/>
                <a:cs typeface="Arial"/>
                <a:sym typeface="Arial"/>
              </a:rPr>
            </a:br>
            <a:endParaRPr sz="1440">
              <a:latin typeface="Arial"/>
              <a:ea typeface="Arial"/>
              <a:cs typeface="Arial"/>
              <a:sym typeface="Arial"/>
            </a:endParaRPr>
          </a:p>
          <a:p>
            <a:pPr marL="914400" lvl="1" indent="-320040" algn="l" rtl="0">
              <a:lnSpc>
                <a:spcPct val="95000"/>
              </a:lnSpc>
              <a:spcBef>
                <a:spcPts val="0"/>
              </a:spcBef>
              <a:spcAft>
                <a:spcPts val="0"/>
              </a:spcAft>
              <a:buSzPts val="1440"/>
              <a:buChar char="○"/>
            </a:pPr>
            <a:r>
              <a:rPr lang="ko-KR" sz="1440">
                <a:latin typeface="Arial"/>
                <a:ea typeface="Arial"/>
                <a:cs typeface="Arial"/>
                <a:sym typeface="Arial"/>
              </a:rPr>
              <a:t>환경·안전: 공간 보간법, 리스크 지수 산정</a:t>
            </a:r>
            <a:br>
              <a:rPr lang="ko-KR" sz="1440">
                <a:latin typeface="Arial"/>
                <a:ea typeface="Arial"/>
                <a:cs typeface="Arial"/>
                <a:sym typeface="Arial"/>
              </a:rPr>
            </a:br>
            <a:endParaRPr sz="1440">
              <a:latin typeface="Arial"/>
              <a:ea typeface="Arial"/>
              <a:cs typeface="Arial"/>
              <a:sym typeface="Arial"/>
            </a:endParaRPr>
          </a:p>
          <a:p>
            <a:pPr marL="914400" lvl="1" indent="-320040" algn="l" rtl="0">
              <a:lnSpc>
                <a:spcPct val="95000"/>
              </a:lnSpc>
              <a:spcBef>
                <a:spcPts val="0"/>
              </a:spcBef>
              <a:spcAft>
                <a:spcPts val="0"/>
              </a:spcAft>
              <a:buSzPts val="1440"/>
              <a:buChar char="○"/>
            </a:pPr>
            <a:r>
              <a:rPr lang="ko-KR" sz="1440">
                <a:latin typeface="Arial"/>
                <a:ea typeface="Arial"/>
                <a:cs typeface="Arial"/>
                <a:sym typeface="Arial"/>
              </a:rPr>
              <a:t>일자리·경제: 입지계수, 인과관계 검정</a:t>
            </a:r>
            <a:br>
              <a:rPr lang="ko-KR" sz="1440">
                <a:latin typeface="Arial"/>
                <a:ea typeface="Arial"/>
                <a:cs typeface="Arial"/>
                <a:sym typeface="Arial"/>
              </a:rPr>
            </a:br>
            <a:endParaRPr sz="1440">
              <a:latin typeface="Arial"/>
              <a:ea typeface="Arial"/>
              <a:cs typeface="Arial"/>
              <a:sym typeface="Arial"/>
            </a:endParaRPr>
          </a:p>
          <a:p>
            <a:pPr marL="0" lvl="0" indent="0" algn="l" rtl="0">
              <a:lnSpc>
                <a:spcPct val="95000"/>
              </a:lnSpc>
              <a:spcBef>
                <a:spcPts val="0"/>
              </a:spcBef>
              <a:spcAft>
                <a:spcPts val="0"/>
              </a:spcAft>
              <a:buSzPts val="440"/>
              <a:buNone/>
            </a:pPr>
            <a:r>
              <a:rPr lang="ko-KR" sz="1440">
                <a:latin typeface="Arial"/>
                <a:ea typeface="Arial"/>
                <a:cs typeface="Arial"/>
                <a:sym typeface="Arial"/>
              </a:rPr>
              <a:t>복지·행정: 효율성 분석, 텍스트 마이닝</a:t>
            </a:r>
            <a:endParaRPr sz="1440">
              <a:latin typeface="Arial"/>
              <a:ea typeface="Arial"/>
              <a:cs typeface="Arial"/>
              <a:sym typeface="Arial"/>
            </a:endParaRPr>
          </a:p>
          <a:p>
            <a:pPr marL="0" lvl="0" indent="0" algn="l" rtl="0">
              <a:lnSpc>
                <a:spcPct val="80000"/>
              </a:lnSpc>
              <a:spcBef>
                <a:spcPts val="360"/>
              </a:spcBef>
              <a:spcAft>
                <a:spcPts val="0"/>
              </a:spcAft>
              <a:buSzPts val="440"/>
              <a:buNone/>
            </a:pP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386185d9392_0_13"/>
          <p:cNvSpPr txBox="1"/>
          <p:nvPr/>
        </p:nvSpPr>
        <p:spPr>
          <a:xfrm>
            <a:off x="3714744" y="428604"/>
            <a:ext cx="4286400" cy="831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ko-KR" sz="4800" b="0" i="0" u="none" strike="noStrike" cap="none">
                <a:solidFill>
                  <a:schemeClr val="dk1"/>
                </a:solidFill>
                <a:latin typeface="Arial"/>
                <a:ea typeface="Arial"/>
                <a:cs typeface="Arial"/>
                <a:sym typeface="Arial"/>
              </a:rPr>
              <a:t>Chat GPT</a:t>
            </a:r>
            <a:endParaRPr sz="4800" b="0" i="0" u="none" strike="noStrike" cap="none">
              <a:solidFill>
                <a:schemeClr val="dk1"/>
              </a:solidFill>
              <a:latin typeface="Arial"/>
              <a:ea typeface="Arial"/>
              <a:cs typeface="Arial"/>
              <a:sym typeface="Arial"/>
            </a:endParaRPr>
          </a:p>
        </p:txBody>
      </p:sp>
      <p:pic>
        <p:nvPicPr>
          <p:cNvPr id="137" name="Google Shape;137;g386185d9392_0_13" descr="C:\Users\mrhi\Downloads\CHATGPT.jpg"/>
          <p:cNvPicPr preferRelativeResize="0"/>
          <p:nvPr/>
        </p:nvPicPr>
        <p:blipFill rotWithShape="1">
          <a:blip r:embed="rId3">
            <a:alphaModFix/>
          </a:blip>
          <a:srcRect/>
          <a:stretch/>
        </p:blipFill>
        <p:spPr>
          <a:xfrm>
            <a:off x="-1" y="0"/>
            <a:ext cx="3230204" cy="2143116"/>
          </a:xfrm>
          <a:prstGeom prst="rect">
            <a:avLst/>
          </a:prstGeom>
          <a:noFill/>
          <a:ln>
            <a:noFill/>
          </a:ln>
        </p:spPr>
      </p:pic>
      <p:pic>
        <p:nvPicPr>
          <p:cNvPr id="138" name="Google Shape;138;g386185d9392_0_13" descr="C:\Users\mrhi\Downloads\다운로드 (1).png"/>
          <p:cNvPicPr preferRelativeResize="0"/>
          <p:nvPr/>
        </p:nvPicPr>
        <p:blipFill rotWithShape="1">
          <a:blip r:embed="rId4">
            <a:alphaModFix/>
          </a:blip>
          <a:srcRect/>
          <a:stretch/>
        </p:blipFill>
        <p:spPr>
          <a:xfrm>
            <a:off x="1000100" y="1643049"/>
            <a:ext cx="7929619" cy="5073717"/>
          </a:xfrm>
          <a:prstGeom prst="rect">
            <a:avLst/>
          </a:prstGeom>
          <a:noFill/>
          <a:ln w="9525" cap="flat" cmpd="sng">
            <a:solidFill>
              <a:schemeClr val="accent1"/>
            </a:solidFill>
            <a:prstDash val="solid"/>
            <a:round/>
            <a:headEnd type="none" w="sm" len="sm"/>
            <a:tailEnd type="none" w="sm" len="sm"/>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g39d5cf30e01_0_143"/>
          <p:cNvSpPr txBox="1">
            <a:spLocks noGrp="1"/>
          </p:cNvSpPr>
          <p:nvPr>
            <p:ph type="body" idx="1"/>
          </p:nvPr>
        </p:nvSpPr>
        <p:spPr>
          <a:xfrm>
            <a:off x="457200" y="449950"/>
            <a:ext cx="8229600" cy="5676300"/>
          </a:xfrm>
          <a:prstGeom prst="rect">
            <a:avLst/>
          </a:prstGeom>
          <a:noFill/>
          <a:ln>
            <a:noFill/>
          </a:ln>
        </p:spPr>
        <p:txBody>
          <a:bodyPr spcFirstLastPara="1" wrap="square" lIns="91425" tIns="45700" rIns="91425" bIns="45700" anchor="ctr" anchorCtr="0">
            <a:normAutofit/>
          </a:bodyPr>
          <a:lstStyle/>
          <a:p>
            <a:pPr marL="0" lvl="0" indent="0" algn="ctr" rtl="0">
              <a:lnSpc>
                <a:spcPct val="200000"/>
              </a:lnSpc>
              <a:spcBef>
                <a:spcPts val="360"/>
              </a:spcBef>
              <a:spcAft>
                <a:spcPts val="0"/>
              </a:spcAft>
              <a:buSzPts val="1800"/>
              <a:buNone/>
            </a:pPr>
            <a:r>
              <a:rPr lang="ko-KR" b="1"/>
              <a:t>AI 기술을 이용하여 특정 문제를</a:t>
            </a:r>
            <a:endParaRPr b="1"/>
          </a:p>
          <a:p>
            <a:pPr marL="0" lvl="0" indent="0" algn="ctr" rtl="0">
              <a:lnSpc>
                <a:spcPct val="200000"/>
              </a:lnSpc>
              <a:spcBef>
                <a:spcPts val="360"/>
              </a:spcBef>
              <a:spcAft>
                <a:spcPts val="0"/>
              </a:spcAft>
              <a:buSzPts val="1800"/>
              <a:buNone/>
            </a:pPr>
            <a:r>
              <a:rPr lang="ko-KR" b="1"/>
              <a:t>분석하고 해결하는 웹 서비스 개발</a:t>
            </a:r>
            <a:endParaRPr b="1"/>
          </a:p>
        </p:txBody>
      </p:sp>
      <p:sp>
        <p:nvSpPr>
          <p:cNvPr id="563" name="Google Shape;563;g39d5cf30e01_0_143"/>
          <p:cNvSpPr txBox="1"/>
          <p:nvPr/>
        </p:nvSpPr>
        <p:spPr>
          <a:xfrm rot="-1858596">
            <a:off x="-577111" y="-105189"/>
            <a:ext cx="2295371" cy="1169346"/>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rgbClr val="C00000"/>
              </a:buClr>
              <a:buSzPts val="2800"/>
              <a:buFont typeface="Arial"/>
              <a:buNone/>
            </a:pPr>
            <a:r>
              <a:rPr lang="ko-KR" sz="2300" b="1">
                <a:solidFill>
                  <a:srgbClr val="C00000"/>
                </a:solidFill>
              </a:rPr>
              <a:t>최종</a:t>
            </a:r>
            <a:endParaRPr sz="2300" b="1">
              <a:solidFill>
                <a:srgbClr val="C00000"/>
              </a:solidFill>
            </a:endParaRPr>
          </a:p>
          <a:p>
            <a:pPr marL="0" marR="0" lvl="0" indent="0" algn="ctr" rtl="0">
              <a:lnSpc>
                <a:spcPct val="100000"/>
              </a:lnSpc>
              <a:spcBef>
                <a:spcPts val="0"/>
              </a:spcBef>
              <a:spcAft>
                <a:spcPts val="0"/>
              </a:spcAft>
              <a:buClr>
                <a:srgbClr val="C00000"/>
              </a:buClr>
              <a:buSzPts val="2800"/>
              <a:buFont typeface="Arial"/>
              <a:buNone/>
            </a:pPr>
            <a:r>
              <a:rPr lang="ko-KR" sz="2300" b="1">
                <a:solidFill>
                  <a:srgbClr val="C00000"/>
                </a:solidFill>
              </a:rPr>
              <a:t>목표</a:t>
            </a:r>
            <a:endParaRPr sz="2300" b="1">
              <a:solidFill>
                <a:srgbClr val="C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3"/>
        <p:cNvGrpSpPr/>
        <p:nvPr/>
      </p:nvGrpSpPr>
      <p:grpSpPr>
        <a:xfrm>
          <a:off x="0" y="0"/>
          <a:ext cx="0" cy="0"/>
          <a:chOff x="0" y="0"/>
          <a:chExt cx="0" cy="0"/>
        </a:xfrm>
      </p:grpSpPr>
      <p:pic>
        <p:nvPicPr>
          <p:cNvPr id="144" name="Google Shape;144;g38ca421eb27_0_198" title="AITECH_AI의-시작과-발전-과정-미래-전망_01_표-1.png"/>
          <p:cNvPicPr preferRelativeResize="0"/>
          <p:nvPr/>
        </p:nvPicPr>
        <p:blipFill rotWithShape="1">
          <a:blip r:embed="rId3">
            <a:alphaModFix/>
          </a:blip>
          <a:srcRect/>
          <a:stretch/>
        </p:blipFill>
        <p:spPr>
          <a:xfrm>
            <a:off x="0" y="696400"/>
            <a:ext cx="914400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9"/>
        <p:cNvGrpSpPr/>
        <p:nvPr/>
      </p:nvGrpSpPr>
      <p:grpSpPr>
        <a:xfrm>
          <a:off x="0" y="0"/>
          <a:ext cx="0" cy="0"/>
          <a:chOff x="0" y="0"/>
          <a:chExt cx="0" cy="0"/>
        </a:xfrm>
      </p:grpSpPr>
      <p:pic>
        <p:nvPicPr>
          <p:cNvPr id="150" name="Google Shape;150;g3a1bb414221_0_13" title="thc7jnwvpule1.jpeg"/>
          <p:cNvPicPr preferRelativeResize="0"/>
          <p:nvPr/>
        </p:nvPicPr>
        <p:blipFill>
          <a:blip r:embed="rId3">
            <a:alphaModFix/>
          </a:blip>
          <a:stretch>
            <a:fillRect/>
          </a:stretch>
        </p:blipFill>
        <p:spPr>
          <a:xfrm>
            <a:off x="387388" y="0"/>
            <a:ext cx="8369215" cy="6857999"/>
          </a:xfrm>
          <a:prstGeom prst="rect">
            <a:avLst/>
          </a:prstGeom>
          <a:noFill/>
          <a:ln>
            <a:noFill/>
          </a:ln>
        </p:spPr>
      </p:pic>
    </p:spTree>
  </p:cSld>
  <p:clrMapOvr>
    <a:masterClrMapping/>
  </p:clrMapOvr>
</p:sld>
</file>

<file path=ppt/theme/theme1.xml><?xml version="1.0" encoding="utf-8"?>
<a:theme xmlns:a="http://schemas.openxmlformats.org/drawingml/2006/main"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2595</Words>
  <Application>Microsoft Office PowerPoint</Application>
  <PresentationFormat>화면 슬라이드 쇼(4:3)</PresentationFormat>
  <Paragraphs>468</Paragraphs>
  <Slides>70</Slides>
  <Notes>70</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70</vt:i4>
      </vt:variant>
    </vt:vector>
  </HeadingPairs>
  <TitlesOfParts>
    <vt:vector size="74" baseType="lpstr">
      <vt:lpstr>Malgun Gothic</vt:lpstr>
      <vt:lpstr>Arial</vt:lpstr>
      <vt:lpstr>Calibri</vt:lpstr>
      <vt:lpstr>Office 테마</vt:lpstr>
      <vt:lpstr>PowerPoint 프레젠테이션</vt:lpstr>
      <vt:lpstr>네이버 쇼핑 </vt:lpstr>
      <vt:lpstr>당근마켓</vt:lpstr>
      <vt:lpstr>배달의 민족</vt:lpstr>
      <vt:lpstr>배달의 민족</vt:lpstr>
      <vt:lpstr>PowerPoint 프레젠테이션</vt:lpstr>
      <vt:lpstr>PowerPoint 프레젠테이션</vt:lpstr>
      <vt:lpstr>PowerPoint 프레젠테이션</vt:lpstr>
      <vt:lpstr>PowerPoint 프레젠테이션</vt:lpstr>
      <vt:lpstr>AI 인공지능</vt:lpstr>
      <vt:lpstr>PowerPoint 프레젠테이션</vt:lpstr>
      <vt:lpstr>PowerPoint 프레젠테이션</vt:lpstr>
      <vt:lpstr>AI + X</vt:lpstr>
      <vt:lpstr>PowerPoint 프레젠테이션</vt:lpstr>
      <vt:lpstr>PowerPoint 프레젠테이션</vt:lpstr>
      <vt:lpstr>기술에 따른 구현방법 차이</vt:lpstr>
      <vt:lpstr>이미지 분류</vt:lpstr>
      <vt:lpstr>전통적인 프로그래밍  vs  머신러닝</vt:lpstr>
      <vt:lpstr>전통적인 프로그래밍</vt:lpstr>
      <vt:lpstr>다음 중 치와와는?</vt:lpstr>
      <vt:lpstr>머신러닝 활용 – 이미지분류 [지도학습]</vt:lpstr>
      <vt:lpstr>머신러닝 활용 – 이미지분류 [비지도학습]</vt:lpstr>
      <vt:lpstr>PowerPoint 프레젠테이션</vt:lpstr>
      <vt:lpstr>PowerPoint 프레젠테이션</vt:lpstr>
      <vt:lpstr>PowerPoint 프레젠테이션</vt:lpstr>
      <vt:lpstr>PowerPoint 프레젠테이션</vt:lpstr>
      <vt:lpstr>PowerPoint 프레젠테이션</vt:lpstr>
      <vt:lpstr>선형 회귀를 이용한 예측</vt:lpstr>
      <vt:lpstr>PowerPoint 프레젠테이션</vt:lpstr>
      <vt:lpstr>간경화 or 고혈압 예측 머신러닝 원리</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선형 회귀 (Linear Regression)</vt:lpstr>
      <vt:lpstr>로지스틱 회귀 (Logistic Regression)</vt:lpstr>
      <vt:lpstr>K-최근접 이웃 (KNN)</vt:lpstr>
      <vt:lpstr>나이브 베이즈 (Naive Bayes)</vt:lpstr>
      <vt:lpstr>결정 트리 (Decision Tree)</vt:lpstr>
      <vt:lpstr>랜덤 포레스트 (Random Forest)</vt:lpstr>
      <vt:lpstr>XGBoost</vt:lpstr>
      <vt:lpstr>K-평균 군집화 (K-Means)</vt:lpstr>
      <vt:lpstr>주성분 분석 (PCA)</vt:lpstr>
      <vt:lpstr>PowerPoint 프레젠테이션</vt:lpstr>
      <vt:lpstr>PowerPoint 프레젠테이션</vt:lpstr>
      <vt:lpstr>PowerPoint 프레젠테이션</vt:lpstr>
      <vt:lpstr>PowerPoint 프레젠테이션</vt:lpstr>
      <vt:lpstr>Tensorflow API 모델</vt:lpstr>
      <vt:lpstr>국내 머신러닝 API</vt:lpstr>
      <vt:lpstr>머신러닝 API 모델의 결과값</vt:lpstr>
      <vt:lpstr>AI를 활용한 웹앱 서비스</vt:lpstr>
      <vt:lpstr>AI를 활용한 웹앱 서비스</vt:lpstr>
      <vt:lpstr>AI를 활용한 웹 서비스</vt:lpstr>
      <vt:lpstr>AI를 활용한 웹 서비스</vt:lpstr>
      <vt:lpstr>AI 웹앱 서비스 개발 흐름</vt:lpstr>
      <vt:lpstr>PowerPoint 프레젠테이션</vt:lpstr>
      <vt:lpstr>AI/DATA TECH  +  WEB DEV</vt:lpstr>
      <vt:lpstr>Language &amp; Stack</vt:lpstr>
      <vt:lpstr>교육 커리큘럼</vt:lpstr>
      <vt:lpstr>교육 커리큘럼</vt:lpstr>
      <vt:lpstr>교육 커리큘럼</vt:lpstr>
      <vt:lpstr>교육 커리큘럼</vt:lpstr>
      <vt:lpstr>수료생 종합 프로젝트</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Customer</dc:creator>
  <cp:lastModifiedBy>Admin</cp:lastModifiedBy>
  <cp:revision>1</cp:revision>
  <dcterms:created xsi:type="dcterms:W3CDTF">2017-02-16T01:34:40Z</dcterms:created>
  <dcterms:modified xsi:type="dcterms:W3CDTF">2025-11-21T00:51:49Z</dcterms:modified>
</cp:coreProperties>
</file>